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413" r:id="rId4"/>
    <p:sldId id="258" r:id="rId5"/>
    <p:sldId id="381" r:id="rId6"/>
    <p:sldId id="274" r:id="rId7"/>
    <p:sldId id="389" r:id="rId8"/>
    <p:sldId id="382" r:id="rId9"/>
    <p:sldId id="383" r:id="rId10"/>
    <p:sldId id="384" r:id="rId11"/>
    <p:sldId id="385" r:id="rId12"/>
    <p:sldId id="391" r:id="rId13"/>
    <p:sldId id="390" r:id="rId14"/>
    <p:sldId id="410" r:id="rId15"/>
    <p:sldId id="392" r:id="rId16"/>
    <p:sldId id="387" r:id="rId17"/>
    <p:sldId id="414" r:id="rId18"/>
    <p:sldId id="388" r:id="rId19"/>
    <p:sldId id="302" r:id="rId20"/>
    <p:sldId id="415" r:id="rId21"/>
    <p:sldId id="298" r:id="rId22"/>
    <p:sldId id="297" r:id="rId23"/>
    <p:sldId id="307" r:id="rId24"/>
    <p:sldId id="353" r:id="rId25"/>
    <p:sldId id="363" r:id="rId26"/>
    <p:sldId id="401" r:id="rId27"/>
    <p:sldId id="403" r:id="rId28"/>
    <p:sldId id="269" r:id="rId29"/>
    <p:sldId id="396" r:id="rId30"/>
    <p:sldId id="394" r:id="rId31"/>
    <p:sldId id="411" r:id="rId32"/>
    <p:sldId id="366" r:id="rId33"/>
    <p:sldId id="399" r:id="rId34"/>
    <p:sldId id="398" r:id="rId35"/>
    <p:sldId id="416" r:id="rId36"/>
    <p:sldId id="417" r:id="rId37"/>
    <p:sldId id="400" r:id="rId38"/>
    <p:sldId id="369" r:id="rId39"/>
    <p:sldId id="370" r:id="rId40"/>
    <p:sldId id="318" r:id="rId41"/>
    <p:sldId id="412" r:id="rId42"/>
    <p:sldId id="397" r:id="rId43"/>
    <p:sldId id="316" r:id="rId44"/>
    <p:sldId id="404" r:id="rId45"/>
    <p:sldId id="405" r:id="rId46"/>
    <p:sldId id="406" r:id="rId47"/>
    <p:sldId id="407" r:id="rId48"/>
    <p:sldId id="408" r:id="rId49"/>
    <p:sldId id="40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28"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2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E3-4D46-94AF-F4D44362E6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E3-4D46-94AF-F4D44362E6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E3-4D46-94AF-F4D44362E6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E3-4D46-94AF-F4D44362E69E}"/>
              </c:ext>
            </c:extLst>
          </c:dPt>
          <c:cat>
            <c:strRef>
              <c:f>Sheet6!$E$10:$E$13</c:f>
              <c:strCache>
                <c:ptCount val="4"/>
                <c:pt idx="0">
                  <c:v>Arable (Farming)</c:v>
                </c:pt>
                <c:pt idx="1">
                  <c:v>Pasture</c:v>
                </c:pt>
                <c:pt idx="2">
                  <c:v>Forest</c:v>
                </c:pt>
                <c:pt idx="3">
                  <c:v>Other</c:v>
                </c:pt>
              </c:strCache>
            </c:strRef>
          </c:cat>
          <c:val>
            <c:numRef>
              <c:f>Sheet6!$F$10:$F$13</c:f>
              <c:numCache>
                <c:formatCode>General</c:formatCode>
                <c:ptCount val="4"/>
                <c:pt idx="0">
                  <c:v>16</c:v>
                </c:pt>
                <c:pt idx="1">
                  <c:v>50</c:v>
                </c:pt>
                <c:pt idx="2">
                  <c:v>12</c:v>
                </c:pt>
                <c:pt idx="3">
                  <c:v>22</c:v>
                </c:pt>
              </c:numCache>
            </c:numRef>
          </c:val>
          <c:extLst>
            <c:ext xmlns:c16="http://schemas.microsoft.com/office/drawing/2014/chart" uri="{C3380CC4-5D6E-409C-BE32-E72D297353CC}">
              <c16:uniqueId val="{00000008-62E3-4D46-94AF-F4D44362E6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8C040A-184E-43F3-A9BA-0DC02A887716}"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C040A-184E-43F3-A9BA-0DC02A887716}"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C040A-184E-43F3-A9BA-0DC02A887716}"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C040A-184E-43F3-A9BA-0DC02A887716}"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8C040A-184E-43F3-A9BA-0DC02A887716}"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8C040A-184E-43F3-A9BA-0DC02A887716}"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8C040A-184E-43F3-A9BA-0DC02A887716}" type="datetimeFigureOut">
              <a:rPr lang="en-US" smtClean="0"/>
              <a:pPr/>
              <a:t>7/1/2019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8C040A-184E-43F3-A9BA-0DC02A887716}" type="datetimeFigureOut">
              <a:rPr lang="en-US" smtClean="0"/>
              <a:pPr/>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C040A-184E-43F3-A9BA-0DC02A887716}" type="datetimeFigureOut">
              <a:rPr lang="en-US" smtClean="0"/>
              <a:pPr/>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8C040A-184E-43F3-A9BA-0DC02A887716}"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8C040A-184E-43F3-A9BA-0DC02A887716}"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4BD7-6B4B-45A4-960B-0DCEF349BA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C040A-184E-43F3-A9BA-0DC02A887716}" type="datetimeFigureOut">
              <a:rPr lang="en-US" smtClean="0"/>
              <a:pPr/>
              <a:t>7/1/2019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A4BD7-6B4B-45A4-960B-0DCEF349BAB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gif"/></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fYn9KVya-Q" TargetMode="External"/><Relationship Id="rId2" Type="http://schemas.openxmlformats.org/officeDocument/2006/relationships/hyperlink" Target="https://www.youtube.com/embed/uLahVJNnoZ4?end=275"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219201"/>
            <a:ext cx="7772400" cy="1828799"/>
          </a:xfrm>
        </p:spPr>
        <p:txBody>
          <a:bodyPr>
            <a:normAutofit/>
          </a:bodyPr>
          <a:lstStyle/>
          <a:p>
            <a:r>
              <a:rPr lang="en-US" dirty="0">
                <a:effectLst>
                  <a:outerShdw blurRad="38100" dist="38100" dir="2700000" algn="tl">
                    <a:srgbClr val="000000">
                      <a:alpha val="43137"/>
                    </a:srgbClr>
                  </a:outerShdw>
                </a:effectLst>
              </a:rPr>
              <a:t>The Physical Geography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of Ireland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41962B-5A8D-47D6-8551-90C504F3F31F}"/>
              </a:ext>
            </a:extLst>
          </p:cNvPr>
          <p:cNvPicPr>
            <a:picLocks noChangeAspect="1"/>
          </p:cNvPicPr>
          <p:nvPr/>
        </p:nvPicPr>
        <p:blipFill>
          <a:blip r:embed="rId2"/>
          <a:stretch>
            <a:fillRect/>
          </a:stretch>
        </p:blipFill>
        <p:spPr>
          <a:xfrm>
            <a:off x="609600" y="3674455"/>
            <a:ext cx="4692559" cy="2759973"/>
          </a:xfrm>
          <a:prstGeom prst="rect">
            <a:avLst/>
          </a:prstGeom>
          <a:ln w="25400">
            <a:solidFill>
              <a:schemeClr val="bg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9778"/>
          <a:stretch/>
        </p:blipFill>
        <p:spPr>
          <a:xfrm>
            <a:off x="3886200" y="1676400"/>
            <a:ext cx="5181600" cy="3225999"/>
          </a:xfrm>
          <a:prstGeom prst="rect">
            <a:avLst/>
          </a:prstGeom>
          <a:ln w="25400">
            <a:solidFill>
              <a:schemeClr val="bg1"/>
            </a:solidFill>
          </a:ln>
        </p:spPr>
      </p:pic>
      <p:pic>
        <p:nvPicPr>
          <p:cNvPr id="4098" name="Picture 2" descr="Image result for wicklow mts">
            <a:extLst>
              <a:ext uri="{FF2B5EF4-FFF2-40B4-BE49-F238E27FC236}">
                <a16:creationId xmlns:a16="http://schemas.microsoft.com/office/drawing/2014/main" id="{FF3FBFD7-1CDF-41CC-B164-4FB12DDB7F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838200"/>
            <a:ext cx="4114800" cy="2732484"/>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737893"/>
          </a:xfrm>
        </p:spPr>
        <p:txBody>
          <a:bodyPr>
            <a:normAutofit fontScale="90000"/>
          </a:bodyPr>
          <a:lstStyle/>
          <a:p>
            <a:r>
              <a:rPr lang="en-US" dirty="0" err="1"/>
              <a:t>Wicklow</a:t>
            </a:r>
            <a:r>
              <a:rPr lang="en-US" dirty="0"/>
              <a:t> </a:t>
            </a:r>
            <a:r>
              <a:rPr lang="en-US" dirty="0" err="1"/>
              <a:t>Mts</a:t>
            </a:r>
            <a:r>
              <a:rPr lang="en-US" dirty="0"/>
              <a:t> and Connemara</a:t>
            </a:r>
          </a:p>
        </p:txBody>
      </p:sp>
    </p:spTree>
    <p:extLst>
      <p:ext uri="{BB962C8B-B14F-4D97-AF65-F5344CB8AC3E}">
        <p14:creationId xmlns:p14="http://schemas.microsoft.com/office/powerpoint/2010/main" val="209426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7371"/>
            <a:ext cx="8229600" cy="1143000"/>
          </a:xfrm>
        </p:spPr>
        <p:txBody>
          <a:bodyPr/>
          <a:lstStyle/>
          <a:p>
            <a:r>
              <a:rPr lang="en-US" dirty="0"/>
              <a:t>Antrim Plateau</a:t>
            </a:r>
          </a:p>
        </p:txBody>
      </p:sp>
      <p:pic>
        <p:nvPicPr>
          <p:cNvPr id="4" name="Content Placeholder 3"/>
          <p:cNvPicPr>
            <a:picLocks noGrp="1" noChangeAspect="1"/>
          </p:cNvPicPr>
          <p:nvPr>
            <p:ph idx="4294967295"/>
          </p:nvPr>
        </p:nvPicPr>
        <p:blipFill>
          <a:blip r:embed="rId2"/>
          <a:stretch>
            <a:fillRect/>
          </a:stretch>
        </p:blipFill>
        <p:spPr>
          <a:xfrm>
            <a:off x="152400" y="630238"/>
            <a:ext cx="1295400" cy="1574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788" y="1600200"/>
            <a:ext cx="7248761" cy="4856670"/>
          </a:xfrm>
          <a:prstGeom prst="rect">
            <a:avLst/>
          </a:prstGeom>
        </p:spPr>
      </p:pic>
    </p:spTree>
    <p:extLst>
      <p:ext uri="{BB962C8B-B14F-4D97-AF65-F5344CB8AC3E}">
        <p14:creationId xmlns:p14="http://schemas.microsoft.com/office/powerpoint/2010/main" val="426807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1" y="517646"/>
            <a:ext cx="4469679" cy="57453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17647"/>
            <a:ext cx="4351516" cy="5745361"/>
          </a:xfrm>
          <a:prstGeom prst="rect">
            <a:avLst/>
          </a:prstGeom>
        </p:spPr>
      </p:pic>
    </p:spTree>
    <p:extLst>
      <p:ext uri="{BB962C8B-B14F-4D97-AF65-F5344CB8AC3E}">
        <p14:creationId xmlns:p14="http://schemas.microsoft.com/office/powerpoint/2010/main" val="536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Esker at </a:t>
            </a:r>
            <a:r>
              <a:rPr lang="en-US" dirty="0" err="1"/>
              <a:t>Clonmacnoise</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143000" y="990600"/>
            <a:ext cx="6591300" cy="5622990"/>
          </a:xfrm>
        </p:spPr>
      </p:pic>
    </p:spTree>
    <p:extLst>
      <p:ext uri="{BB962C8B-B14F-4D97-AF65-F5344CB8AC3E}">
        <p14:creationId xmlns:p14="http://schemas.microsoft.com/office/powerpoint/2010/main" val="84199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Cutting peat</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619250" y="1624806"/>
            <a:ext cx="5905500" cy="4476750"/>
          </a:xfrm>
          <a:prstGeom prst="rect">
            <a:avLst/>
          </a:prstGeom>
        </p:spPr>
      </p:pic>
    </p:spTree>
    <p:extLst>
      <p:ext uri="{BB962C8B-B14F-4D97-AF65-F5344CB8AC3E}">
        <p14:creationId xmlns:p14="http://schemas.microsoft.com/office/powerpoint/2010/main" val="181859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Drumlins in Clew Bay, Co. Mayo</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965915" y="1524000"/>
            <a:ext cx="7212170" cy="4800600"/>
          </a:xfrm>
        </p:spPr>
      </p:pic>
    </p:spTree>
    <p:extLst>
      <p:ext uri="{BB962C8B-B14F-4D97-AF65-F5344CB8AC3E}">
        <p14:creationId xmlns:p14="http://schemas.microsoft.com/office/powerpoint/2010/main" val="391624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8" y="76200"/>
            <a:ext cx="3507042" cy="1905000"/>
          </a:xfrm>
        </p:spPr>
        <p:txBody>
          <a:bodyPr>
            <a:normAutofit/>
          </a:bodyPr>
          <a:lstStyle/>
          <a:p>
            <a:pPr algn="l"/>
            <a:r>
              <a:rPr lang="en-US" dirty="0"/>
              <a:t>Waterways: </a:t>
            </a:r>
            <a:r>
              <a:rPr lang="en-US" sz="3400" dirty="0"/>
              <a:t>Rivers and Canals</a:t>
            </a:r>
          </a:p>
        </p:txBody>
      </p:sp>
      <p:pic>
        <p:nvPicPr>
          <p:cNvPr id="5122" name="Picture 2" descr="File:Ireland physical large.png">
            <a:extLst>
              <a:ext uri="{FF2B5EF4-FFF2-40B4-BE49-F238E27FC236}">
                <a16:creationId xmlns:a16="http://schemas.microsoft.com/office/drawing/2014/main" id="{739D0675-8BCA-4578-B5EB-5BFA4A25F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3401"/>
            <a:ext cx="5640642" cy="67283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anals of ireland map">
            <a:extLst>
              <a:ext uri="{FF2B5EF4-FFF2-40B4-BE49-F238E27FC236}">
                <a16:creationId xmlns:a16="http://schemas.microsoft.com/office/drawing/2014/main" id="{8F342C93-F06B-41BB-984B-78DE700ED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4" y="1828801"/>
            <a:ext cx="34943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07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The Shannon River</a:t>
            </a:r>
          </a:p>
        </p:txBody>
      </p:sp>
      <p:pic>
        <p:nvPicPr>
          <p:cNvPr id="6146" name="Picture 2" descr="https://2.bp.blogspot.com/_uP00YGymb-8/SPu_zDNcP9I/AAAAAAAAAVQ/Vj7cYk9usSY/s1600/mjs.jpg">
            <a:extLst>
              <a:ext uri="{FF2B5EF4-FFF2-40B4-BE49-F238E27FC236}">
                <a16:creationId xmlns:a16="http://schemas.microsoft.com/office/drawing/2014/main" id="{2831FF49-7189-443B-B42E-AB2D19FA5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530" y="1524000"/>
            <a:ext cx="4372304"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cnallyroom5home.files.wordpress.com/2018/10/1.jpg?w=811">
            <a:extLst>
              <a:ext uri="{FF2B5EF4-FFF2-40B4-BE49-F238E27FC236}">
                <a16:creationId xmlns:a16="http://schemas.microsoft.com/office/drawing/2014/main" id="{A89478B1-E0FC-48A1-9DEE-C8808F40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66" y="1219200"/>
            <a:ext cx="4372304" cy="2911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hannon River near Carrick">
            <a:extLst>
              <a:ext uri="{FF2B5EF4-FFF2-40B4-BE49-F238E27FC236}">
                <a16:creationId xmlns:a16="http://schemas.microsoft.com/office/drawing/2014/main" id="{04D05D80-C93D-4809-BD23-6D9FA39DB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311343"/>
            <a:ext cx="4372304" cy="235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1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Royal Canal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76400"/>
            <a:ext cx="5334000" cy="40005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721" y="1676400"/>
            <a:ext cx="3007079" cy="4010692"/>
          </a:xfrm>
          <a:prstGeom prst="rect">
            <a:avLst/>
          </a:prstGeom>
        </p:spPr>
      </p:pic>
    </p:spTree>
    <p:extLst>
      <p:ext uri="{BB962C8B-B14F-4D97-AF65-F5344CB8AC3E}">
        <p14:creationId xmlns:p14="http://schemas.microsoft.com/office/powerpoint/2010/main" val="40500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Weather and Climate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505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
            </a:r>
          </a:p>
        </p:txBody>
      </p:sp>
      <p:sp>
        <p:nvSpPr>
          <p:cNvPr id="3" name="Content Placeholder 2"/>
          <p:cNvSpPr>
            <a:spLocks noGrp="1"/>
          </p:cNvSpPr>
          <p:nvPr>
            <p:ph idx="1"/>
          </p:nvPr>
        </p:nvSpPr>
        <p:spPr>
          <a:xfrm>
            <a:off x="325582" y="1600200"/>
            <a:ext cx="8437418" cy="4525963"/>
          </a:xfrm>
        </p:spPr>
        <p:txBody>
          <a:bodyPr/>
          <a:lstStyle/>
          <a:p>
            <a:pPr marL="0" indent="0">
              <a:buNone/>
            </a:pPr>
            <a:r>
              <a:rPr lang="en-US" i="1" dirty="0"/>
              <a:t>Thinking geographically: </a:t>
            </a:r>
          </a:p>
          <a:p>
            <a:r>
              <a:rPr lang="en-US" i="1" dirty="0"/>
              <a:t>How does the </a:t>
            </a:r>
            <a:r>
              <a:rPr lang="en-US" b="1" i="1" dirty="0">
                <a:solidFill>
                  <a:srgbClr val="FFFFCC"/>
                </a:solidFill>
              </a:rPr>
              <a:t>physical geography </a:t>
            </a:r>
            <a:r>
              <a:rPr lang="en-US" i="1" dirty="0"/>
              <a:t>of this region </a:t>
            </a:r>
            <a:br>
              <a:rPr lang="en-US" i="1" dirty="0"/>
            </a:br>
            <a:r>
              <a:rPr lang="en-US" i="1" dirty="0"/>
              <a:t>(latitude, climate, topography, soils, vegetation, geology, waterways etc.) </a:t>
            </a:r>
          </a:p>
          <a:p>
            <a:r>
              <a:rPr lang="en-US" b="1" i="1" u="sng" dirty="0"/>
              <a:t>enable</a:t>
            </a:r>
            <a:r>
              <a:rPr lang="en-US" i="1" dirty="0"/>
              <a:t> particular patterns of </a:t>
            </a:r>
            <a:br>
              <a:rPr lang="en-US" i="1" dirty="0"/>
            </a:br>
            <a:r>
              <a:rPr lang="en-US" b="1" i="1" dirty="0">
                <a:solidFill>
                  <a:srgbClr val="FFFFCC"/>
                </a:solidFill>
              </a:rPr>
              <a:t>human settlement </a:t>
            </a:r>
            <a:r>
              <a:rPr lang="en-US" i="1" dirty="0"/>
              <a:t>and particular ways of </a:t>
            </a:r>
            <a:r>
              <a:rPr lang="en-US" i="1" dirty="0">
                <a:solidFill>
                  <a:srgbClr val="FFFFCC"/>
                </a:solidFill>
              </a:rPr>
              <a:t>l</a:t>
            </a:r>
            <a:r>
              <a:rPr lang="en-US" b="1" i="1" dirty="0">
                <a:solidFill>
                  <a:srgbClr val="FFFFCC"/>
                </a:solidFill>
              </a:rPr>
              <a:t>iving</a:t>
            </a:r>
            <a:r>
              <a:rPr lang="en-US" i="1" dirty="0"/>
              <a:t> </a:t>
            </a:r>
          </a:p>
          <a:p>
            <a:r>
              <a:rPr lang="en-US" i="1" dirty="0"/>
              <a:t>and </a:t>
            </a:r>
            <a:r>
              <a:rPr lang="en-US" b="1" i="1" u="sng" dirty="0"/>
              <a:t>discourage</a:t>
            </a:r>
            <a:r>
              <a:rPr lang="en-US" i="1" dirty="0"/>
              <a:t> others?</a:t>
            </a:r>
            <a:endParaRPr lang="en-US" dirty="0"/>
          </a:p>
          <a:p>
            <a:endParaRPr lang="en-US" dirty="0"/>
          </a:p>
        </p:txBody>
      </p:sp>
    </p:spTree>
    <p:extLst>
      <p:ext uri="{BB962C8B-B14F-4D97-AF65-F5344CB8AC3E}">
        <p14:creationId xmlns:p14="http://schemas.microsoft.com/office/powerpoint/2010/main" val="1408186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eur-on-n-america.JPG"/>
          <p:cNvPicPr>
            <a:picLocks noChangeAspect="1"/>
          </p:cNvPicPr>
          <p:nvPr/>
        </p:nvPicPr>
        <p:blipFill>
          <a:blip r:embed="rId2"/>
          <a:srcRect/>
          <a:stretch>
            <a:fillRect/>
          </a:stretch>
        </p:blipFill>
        <p:spPr bwMode="auto">
          <a:xfrm>
            <a:off x="1022350" y="0"/>
            <a:ext cx="7099300" cy="6858000"/>
          </a:xfrm>
          <a:prstGeom prst="rect">
            <a:avLst/>
          </a:prstGeom>
          <a:noFill/>
          <a:ln w="9525">
            <a:noFill/>
            <a:miter lim="800000"/>
            <a:headEnd/>
            <a:tailEnd/>
          </a:ln>
        </p:spPr>
      </p:pic>
      <p:sp>
        <p:nvSpPr>
          <p:cNvPr id="2" name="Freeform: Shape 1">
            <a:extLst>
              <a:ext uri="{FF2B5EF4-FFF2-40B4-BE49-F238E27FC236}">
                <a16:creationId xmlns:a16="http://schemas.microsoft.com/office/drawing/2014/main" id="{E1057A3F-D122-41FB-A72F-26AC808D52D1}"/>
              </a:ext>
            </a:extLst>
          </p:cNvPr>
          <p:cNvSpPr/>
          <p:nvPr/>
        </p:nvSpPr>
        <p:spPr>
          <a:xfrm>
            <a:off x="3739410" y="3352800"/>
            <a:ext cx="395557" cy="361833"/>
          </a:xfrm>
          <a:custGeom>
            <a:avLst/>
            <a:gdLst>
              <a:gd name="connsiteX0" fmla="*/ 297385 w 395557"/>
              <a:gd name="connsiteY0" fmla="*/ 0 h 361833"/>
              <a:gd name="connsiteX1" fmla="*/ 297385 w 395557"/>
              <a:gd name="connsiteY1" fmla="*/ 0 h 361833"/>
              <a:gd name="connsiteX2" fmla="*/ 272141 w 395557"/>
              <a:gd name="connsiteY2" fmla="*/ 5610 h 361833"/>
              <a:gd name="connsiteX3" fmla="*/ 260921 w 395557"/>
              <a:gd name="connsiteY3" fmla="*/ 2805 h 361833"/>
              <a:gd name="connsiteX4" fmla="*/ 216043 w 395557"/>
              <a:gd name="connsiteY4" fmla="*/ 5610 h 361833"/>
              <a:gd name="connsiteX5" fmla="*/ 199213 w 395557"/>
              <a:gd name="connsiteY5" fmla="*/ 14024 h 361833"/>
              <a:gd name="connsiteX6" fmla="*/ 182384 w 395557"/>
              <a:gd name="connsiteY6" fmla="*/ 22439 h 361833"/>
              <a:gd name="connsiteX7" fmla="*/ 185189 w 395557"/>
              <a:gd name="connsiteY7" fmla="*/ 42074 h 361833"/>
              <a:gd name="connsiteX8" fmla="*/ 187994 w 395557"/>
              <a:gd name="connsiteY8" fmla="*/ 50488 h 361833"/>
              <a:gd name="connsiteX9" fmla="*/ 185189 w 395557"/>
              <a:gd name="connsiteY9" fmla="*/ 67318 h 361833"/>
              <a:gd name="connsiteX10" fmla="*/ 134701 w 395557"/>
              <a:gd name="connsiteY10" fmla="*/ 64513 h 361833"/>
              <a:gd name="connsiteX11" fmla="*/ 117871 w 395557"/>
              <a:gd name="connsiteY11" fmla="*/ 53293 h 361833"/>
              <a:gd name="connsiteX12" fmla="*/ 98237 w 395557"/>
              <a:gd name="connsiteY12" fmla="*/ 44878 h 361833"/>
              <a:gd name="connsiteX13" fmla="*/ 87017 w 395557"/>
              <a:gd name="connsiteY13" fmla="*/ 58903 h 361833"/>
              <a:gd name="connsiteX14" fmla="*/ 87017 w 395557"/>
              <a:gd name="connsiteY14" fmla="*/ 78537 h 361833"/>
              <a:gd name="connsiteX15" fmla="*/ 98237 w 395557"/>
              <a:gd name="connsiteY15" fmla="*/ 95367 h 361833"/>
              <a:gd name="connsiteX16" fmla="*/ 101042 w 395557"/>
              <a:gd name="connsiteY16" fmla="*/ 103782 h 361833"/>
              <a:gd name="connsiteX17" fmla="*/ 98237 w 395557"/>
              <a:gd name="connsiteY17" fmla="*/ 123416 h 361833"/>
              <a:gd name="connsiteX18" fmla="*/ 92627 w 395557"/>
              <a:gd name="connsiteY18" fmla="*/ 131831 h 361833"/>
              <a:gd name="connsiteX19" fmla="*/ 89822 w 395557"/>
              <a:gd name="connsiteY19" fmla="*/ 148660 h 361833"/>
              <a:gd name="connsiteX20" fmla="*/ 84212 w 395557"/>
              <a:gd name="connsiteY20" fmla="*/ 165490 h 361833"/>
              <a:gd name="connsiteX21" fmla="*/ 95432 w 395557"/>
              <a:gd name="connsiteY21" fmla="*/ 182319 h 361833"/>
              <a:gd name="connsiteX22" fmla="*/ 112261 w 395557"/>
              <a:gd name="connsiteY22" fmla="*/ 193539 h 361833"/>
              <a:gd name="connsiteX23" fmla="*/ 115066 w 395557"/>
              <a:gd name="connsiteY23" fmla="*/ 201953 h 361833"/>
              <a:gd name="connsiteX24" fmla="*/ 112261 w 395557"/>
              <a:gd name="connsiteY24" fmla="*/ 218783 h 361833"/>
              <a:gd name="connsiteX25" fmla="*/ 103847 w 395557"/>
              <a:gd name="connsiteY25" fmla="*/ 227197 h 361833"/>
              <a:gd name="connsiteX26" fmla="*/ 87017 w 395557"/>
              <a:gd name="connsiteY26" fmla="*/ 235612 h 361833"/>
              <a:gd name="connsiteX27" fmla="*/ 75797 w 395557"/>
              <a:gd name="connsiteY27" fmla="*/ 244027 h 361833"/>
              <a:gd name="connsiteX28" fmla="*/ 56163 w 395557"/>
              <a:gd name="connsiteY28" fmla="*/ 249637 h 361833"/>
              <a:gd name="connsiteX29" fmla="*/ 47748 w 395557"/>
              <a:gd name="connsiteY29" fmla="*/ 255247 h 361833"/>
              <a:gd name="connsiteX30" fmla="*/ 36529 w 395557"/>
              <a:gd name="connsiteY30" fmla="*/ 263661 h 361833"/>
              <a:gd name="connsiteX31" fmla="*/ 28114 w 395557"/>
              <a:gd name="connsiteY31" fmla="*/ 266466 h 361833"/>
              <a:gd name="connsiteX32" fmla="*/ 19699 w 395557"/>
              <a:gd name="connsiteY32" fmla="*/ 272076 h 361833"/>
              <a:gd name="connsiteX33" fmla="*/ 2870 w 395557"/>
              <a:gd name="connsiteY33" fmla="*/ 280491 h 361833"/>
              <a:gd name="connsiteX34" fmla="*/ 65 w 395557"/>
              <a:gd name="connsiteY34" fmla="*/ 288905 h 361833"/>
              <a:gd name="connsiteX35" fmla="*/ 5675 w 395557"/>
              <a:gd name="connsiteY35" fmla="*/ 297320 h 361833"/>
              <a:gd name="connsiteX36" fmla="*/ 8480 w 395557"/>
              <a:gd name="connsiteY36" fmla="*/ 305735 h 361833"/>
              <a:gd name="connsiteX37" fmla="*/ 14090 w 395557"/>
              <a:gd name="connsiteY37" fmla="*/ 333784 h 361833"/>
              <a:gd name="connsiteX38" fmla="*/ 19699 w 395557"/>
              <a:gd name="connsiteY38" fmla="*/ 350613 h 361833"/>
              <a:gd name="connsiteX39" fmla="*/ 28114 w 395557"/>
              <a:gd name="connsiteY39" fmla="*/ 356223 h 361833"/>
              <a:gd name="connsiteX40" fmla="*/ 44943 w 395557"/>
              <a:gd name="connsiteY40" fmla="*/ 361833 h 361833"/>
              <a:gd name="connsiteX41" fmla="*/ 75797 w 395557"/>
              <a:gd name="connsiteY41" fmla="*/ 359028 h 361833"/>
              <a:gd name="connsiteX42" fmla="*/ 87017 w 395557"/>
              <a:gd name="connsiteY42" fmla="*/ 350613 h 361833"/>
              <a:gd name="connsiteX43" fmla="*/ 148725 w 395557"/>
              <a:gd name="connsiteY43" fmla="*/ 347809 h 361833"/>
              <a:gd name="connsiteX44" fmla="*/ 154335 w 395557"/>
              <a:gd name="connsiteY44" fmla="*/ 339394 h 361833"/>
              <a:gd name="connsiteX45" fmla="*/ 165555 w 395557"/>
              <a:gd name="connsiteY45" fmla="*/ 336589 h 361833"/>
              <a:gd name="connsiteX46" fmla="*/ 213238 w 395557"/>
              <a:gd name="connsiteY46" fmla="*/ 328174 h 361833"/>
              <a:gd name="connsiteX47" fmla="*/ 274946 w 395557"/>
              <a:gd name="connsiteY47" fmla="*/ 333784 h 361833"/>
              <a:gd name="connsiteX48" fmla="*/ 291775 w 395557"/>
              <a:gd name="connsiteY48" fmla="*/ 339394 h 361833"/>
              <a:gd name="connsiteX49" fmla="*/ 302995 w 395557"/>
              <a:gd name="connsiteY49" fmla="*/ 336589 h 361833"/>
              <a:gd name="connsiteX50" fmla="*/ 305800 w 395557"/>
              <a:gd name="connsiteY50" fmla="*/ 328174 h 361833"/>
              <a:gd name="connsiteX51" fmla="*/ 308605 w 395557"/>
              <a:gd name="connsiteY51" fmla="*/ 308540 h 361833"/>
              <a:gd name="connsiteX52" fmla="*/ 314215 w 395557"/>
              <a:gd name="connsiteY52" fmla="*/ 280491 h 361833"/>
              <a:gd name="connsiteX53" fmla="*/ 317020 w 395557"/>
              <a:gd name="connsiteY53" fmla="*/ 272076 h 361833"/>
              <a:gd name="connsiteX54" fmla="*/ 322629 w 395557"/>
              <a:gd name="connsiteY54" fmla="*/ 263661 h 361833"/>
              <a:gd name="connsiteX55" fmla="*/ 325434 w 395557"/>
              <a:gd name="connsiteY55" fmla="*/ 252442 h 361833"/>
              <a:gd name="connsiteX56" fmla="*/ 331044 w 395557"/>
              <a:gd name="connsiteY56" fmla="*/ 244027 h 361833"/>
              <a:gd name="connsiteX57" fmla="*/ 336654 w 395557"/>
              <a:gd name="connsiteY57" fmla="*/ 232807 h 361833"/>
              <a:gd name="connsiteX58" fmla="*/ 347874 w 395557"/>
              <a:gd name="connsiteY58" fmla="*/ 215978 h 361833"/>
              <a:gd name="connsiteX59" fmla="*/ 350678 w 395557"/>
              <a:gd name="connsiteY59" fmla="*/ 207563 h 361833"/>
              <a:gd name="connsiteX60" fmla="*/ 353483 w 395557"/>
              <a:gd name="connsiteY60" fmla="*/ 151465 h 361833"/>
              <a:gd name="connsiteX61" fmla="*/ 356288 w 395557"/>
              <a:gd name="connsiteY61" fmla="*/ 140245 h 361833"/>
              <a:gd name="connsiteX62" fmla="*/ 370313 w 395557"/>
              <a:gd name="connsiteY62" fmla="*/ 123416 h 361833"/>
              <a:gd name="connsiteX63" fmla="*/ 378728 w 395557"/>
              <a:gd name="connsiteY63" fmla="*/ 117806 h 361833"/>
              <a:gd name="connsiteX64" fmla="*/ 384337 w 395557"/>
              <a:gd name="connsiteY64" fmla="*/ 109391 h 361833"/>
              <a:gd name="connsiteX65" fmla="*/ 392752 w 395557"/>
              <a:gd name="connsiteY65" fmla="*/ 100977 h 361833"/>
              <a:gd name="connsiteX66" fmla="*/ 395557 w 395557"/>
              <a:gd name="connsiteY66" fmla="*/ 92562 h 361833"/>
              <a:gd name="connsiteX67" fmla="*/ 392752 w 395557"/>
              <a:gd name="connsiteY67" fmla="*/ 81342 h 361833"/>
              <a:gd name="connsiteX68" fmla="*/ 387142 w 395557"/>
              <a:gd name="connsiteY68" fmla="*/ 56098 h 361833"/>
              <a:gd name="connsiteX69" fmla="*/ 375923 w 395557"/>
              <a:gd name="connsiteY69" fmla="*/ 39269 h 361833"/>
              <a:gd name="connsiteX70" fmla="*/ 373118 w 395557"/>
              <a:gd name="connsiteY70" fmla="*/ 22439 h 361833"/>
              <a:gd name="connsiteX71" fmla="*/ 370313 w 395557"/>
              <a:gd name="connsiteY71" fmla="*/ 14024 h 361833"/>
              <a:gd name="connsiteX72" fmla="*/ 361898 w 395557"/>
              <a:gd name="connsiteY72" fmla="*/ 11220 h 361833"/>
              <a:gd name="connsiteX73" fmla="*/ 333849 w 395557"/>
              <a:gd name="connsiteY73" fmla="*/ 8415 h 361833"/>
              <a:gd name="connsiteX74" fmla="*/ 317020 w 395557"/>
              <a:gd name="connsiteY74" fmla="*/ 2805 h 361833"/>
              <a:gd name="connsiteX75" fmla="*/ 297385 w 395557"/>
              <a:gd name="connsiteY75" fmla="*/ 0 h 36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5557" h="361833">
                <a:moveTo>
                  <a:pt x="297385" y="0"/>
                </a:moveTo>
                <a:lnTo>
                  <a:pt x="297385" y="0"/>
                </a:lnTo>
                <a:cubicBezTo>
                  <a:pt x="288970" y="1870"/>
                  <a:pt x="280736" y="4949"/>
                  <a:pt x="272141" y="5610"/>
                </a:cubicBezTo>
                <a:cubicBezTo>
                  <a:pt x="268297" y="5906"/>
                  <a:pt x="264776" y="2805"/>
                  <a:pt x="260921" y="2805"/>
                </a:cubicBezTo>
                <a:cubicBezTo>
                  <a:pt x="245932" y="2805"/>
                  <a:pt x="231002" y="4675"/>
                  <a:pt x="216043" y="5610"/>
                </a:cubicBezTo>
                <a:cubicBezTo>
                  <a:pt x="210433" y="8415"/>
                  <a:pt x="204944" y="11477"/>
                  <a:pt x="199213" y="14024"/>
                </a:cubicBezTo>
                <a:cubicBezTo>
                  <a:pt x="181799" y="21763"/>
                  <a:pt x="199875" y="10778"/>
                  <a:pt x="182384" y="22439"/>
                </a:cubicBezTo>
                <a:cubicBezTo>
                  <a:pt x="183319" y="28984"/>
                  <a:pt x="183892" y="35591"/>
                  <a:pt x="185189" y="42074"/>
                </a:cubicBezTo>
                <a:cubicBezTo>
                  <a:pt x="185769" y="44973"/>
                  <a:pt x="187994" y="47532"/>
                  <a:pt x="187994" y="50488"/>
                </a:cubicBezTo>
                <a:cubicBezTo>
                  <a:pt x="187994" y="56175"/>
                  <a:pt x="186124" y="61708"/>
                  <a:pt x="185189" y="67318"/>
                </a:cubicBezTo>
                <a:cubicBezTo>
                  <a:pt x="168360" y="66383"/>
                  <a:pt x="151202" y="67951"/>
                  <a:pt x="134701" y="64513"/>
                </a:cubicBezTo>
                <a:cubicBezTo>
                  <a:pt x="128100" y="63138"/>
                  <a:pt x="123481" y="57033"/>
                  <a:pt x="117871" y="53293"/>
                </a:cubicBezTo>
                <a:cubicBezTo>
                  <a:pt x="106249" y="45545"/>
                  <a:pt x="112727" y="48501"/>
                  <a:pt x="98237" y="44878"/>
                </a:cubicBezTo>
                <a:cubicBezTo>
                  <a:pt x="94497" y="49553"/>
                  <a:pt x="90190" y="53826"/>
                  <a:pt x="87017" y="58903"/>
                </a:cubicBezTo>
                <a:cubicBezTo>
                  <a:pt x="82929" y="65444"/>
                  <a:pt x="83579" y="71660"/>
                  <a:pt x="87017" y="78537"/>
                </a:cubicBezTo>
                <a:cubicBezTo>
                  <a:pt x="90032" y="84568"/>
                  <a:pt x="96105" y="88971"/>
                  <a:pt x="98237" y="95367"/>
                </a:cubicBezTo>
                <a:lnTo>
                  <a:pt x="101042" y="103782"/>
                </a:lnTo>
                <a:cubicBezTo>
                  <a:pt x="100107" y="110327"/>
                  <a:pt x="100137" y="117084"/>
                  <a:pt x="98237" y="123416"/>
                </a:cubicBezTo>
                <a:cubicBezTo>
                  <a:pt x="97268" y="126645"/>
                  <a:pt x="93693" y="128633"/>
                  <a:pt x="92627" y="131831"/>
                </a:cubicBezTo>
                <a:cubicBezTo>
                  <a:pt x="90829" y="137226"/>
                  <a:pt x="91201" y="143143"/>
                  <a:pt x="89822" y="148660"/>
                </a:cubicBezTo>
                <a:cubicBezTo>
                  <a:pt x="88388" y="154397"/>
                  <a:pt x="84212" y="165490"/>
                  <a:pt x="84212" y="165490"/>
                </a:cubicBezTo>
                <a:cubicBezTo>
                  <a:pt x="87952" y="171100"/>
                  <a:pt x="89822" y="178579"/>
                  <a:pt x="95432" y="182319"/>
                </a:cubicBezTo>
                <a:lnTo>
                  <a:pt x="112261" y="193539"/>
                </a:lnTo>
                <a:cubicBezTo>
                  <a:pt x="113196" y="196344"/>
                  <a:pt x="115066" y="198997"/>
                  <a:pt x="115066" y="201953"/>
                </a:cubicBezTo>
                <a:cubicBezTo>
                  <a:pt x="115066" y="207640"/>
                  <a:pt x="114571" y="213586"/>
                  <a:pt x="112261" y="218783"/>
                </a:cubicBezTo>
                <a:cubicBezTo>
                  <a:pt x="110650" y="222408"/>
                  <a:pt x="106894" y="224658"/>
                  <a:pt x="103847" y="227197"/>
                </a:cubicBezTo>
                <a:cubicBezTo>
                  <a:pt x="96597" y="233239"/>
                  <a:pt x="95451" y="232801"/>
                  <a:pt x="87017" y="235612"/>
                </a:cubicBezTo>
                <a:cubicBezTo>
                  <a:pt x="83277" y="238417"/>
                  <a:pt x="79856" y="241707"/>
                  <a:pt x="75797" y="244027"/>
                </a:cubicBezTo>
                <a:cubicBezTo>
                  <a:pt x="72666" y="245816"/>
                  <a:pt x="58593" y="249030"/>
                  <a:pt x="56163" y="249637"/>
                </a:cubicBezTo>
                <a:cubicBezTo>
                  <a:pt x="53358" y="251507"/>
                  <a:pt x="50491" y="253288"/>
                  <a:pt x="47748" y="255247"/>
                </a:cubicBezTo>
                <a:cubicBezTo>
                  <a:pt x="43944" y="257964"/>
                  <a:pt x="40588" y="261342"/>
                  <a:pt x="36529" y="263661"/>
                </a:cubicBezTo>
                <a:cubicBezTo>
                  <a:pt x="33962" y="265128"/>
                  <a:pt x="30759" y="265144"/>
                  <a:pt x="28114" y="266466"/>
                </a:cubicBezTo>
                <a:cubicBezTo>
                  <a:pt x="25099" y="267974"/>
                  <a:pt x="22714" y="270568"/>
                  <a:pt x="19699" y="272076"/>
                </a:cubicBezTo>
                <a:cubicBezTo>
                  <a:pt x="-3527" y="283690"/>
                  <a:pt x="26988" y="264412"/>
                  <a:pt x="2870" y="280491"/>
                </a:cubicBezTo>
                <a:cubicBezTo>
                  <a:pt x="1935" y="283296"/>
                  <a:pt x="-421" y="285989"/>
                  <a:pt x="65" y="288905"/>
                </a:cubicBezTo>
                <a:cubicBezTo>
                  <a:pt x="619" y="292230"/>
                  <a:pt x="4167" y="294305"/>
                  <a:pt x="5675" y="297320"/>
                </a:cubicBezTo>
                <a:cubicBezTo>
                  <a:pt x="6997" y="299965"/>
                  <a:pt x="7839" y="302849"/>
                  <a:pt x="8480" y="305735"/>
                </a:cubicBezTo>
                <a:cubicBezTo>
                  <a:pt x="12814" y="325238"/>
                  <a:pt x="9299" y="317812"/>
                  <a:pt x="14090" y="333784"/>
                </a:cubicBezTo>
                <a:cubicBezTo>
                  <a:pt x="15789" y="339448"/>
                  <a:pt x="14779" y="347333"/>
                  <a:pt x="19699" y="350613"/>
                </a:cubicBezTo>
                <a:cubicBezTo>
                  <a:pt x="22504" y="352483"/>
                  <a:pt x="25033" y="354854"/>
                  <a:pt x="28114" y="356223"/>
                </a:cubicBezTo>
                <a:cubicBezTo>
                  <a:pt x="33517" y="358625"/>
                  <a:pt x="44943" y="361833"/>
                  <a:pt x="44943" y="361833"/>
                </a:cubicBezTo>
                <a:cubicBezTo>
                  <a:pt x="55228" y="360898"/>
                  <a:pt x="65819" y="361689"/>
                  <a:pt x="75797" y="359028"/>
                </a:cubicBezTo>
                <a:cubicBezTo>
                  <a:pt x="80314" y="357823"/>
                  <a:pt x="82396" y="351324"/>
                  <a:pt x="87017" y="350613"/>
                </a:cubicBezTo>
                <a:cubicBezTo>
                  <a:pt x="107368" y="347482"/>
                  <a:pt x="128156" y="348744"/>
                  <a:pt x="148725" y="347809"/>
                </a:cubicBezTo>
                <a:cubicBezTo>
                  <a:pt x="150595" y="345004"/>
                  <a:pt x="151530" y="341264"/>
                  <a:pt x="154335" y="339394"/>
                </a:cubicBezTo>
                <a:cubicBezTo>
                  <a:pt x="157543" y="337256"/>
                  <a:pt x="161862" y="337697"/>
                  <a:pt x="165555" y="336589"/>
                </a:cubicBezTo>
                <a:cubicBezTo>
                  <a:pt x="196427" y="327327"/>
                  <a:pt x="169080" y="332188"/>
                  <a:pt x="213238" y="328174"/>
                </a:cubicBezTo>
                <a:cubicBezTo>
                  <a:pt x="219293" y="328640"/>
                  <a:pt x="264568" y="331708"/>
                  <a:pt x="274946" y="333784"/>
                </a:cubicBezTo>
                <a:cubicBezTo>
                  <a:pt x="280744" y="334944"/>
                  <a:pt x="291775" y="339394"/>
                  <a:pt x="291775" y="339394"/>
                </a:cubicBezTo>
                <a:cubicBezTo>
                  <a:pt x="295515" y="338459"/>
                  <a:pt x="299985" y="338997"/>
                  <a:pt x="302995" y="336589"/>
                </a:cubicBezTo>
                <a:cubicBezTo>
                  <a:pt x="305304" y="334742"/>
                  <a:pt x="305220" y="331073"/>
                  <a:pt x="305800" y="328174"/>
                </a:cubicBezTo>
                <a:cubicBezTo>
                  <a:pt x="307097" y="321691"/>
                  <a:pt x="307600" y="315074"/>
                  <a:pt x="308605" y="308540"/>
                </a:cubicBezTo>
                <a:cubicBezTo>
                  <a:pt x="310442" y="296599"/>
                  <a:pt x="311116" y="291337"/>
                  <a:pt x="314215" y="280491"/>
                </a:cubicBezTo>
                <a:cubicBezTo>
                  <a:pt x="315027" y="277648"/>
                  <a:pt x="315698" y="274721"/>
                  <a:pt x="317020" y="272076"/>
                </a:cubicBezTo>
                <a:cubicBezTo>
                  <a:pt x="318527" y="269061"/>
                  <a:pt x="320759" y="266466"/>
                  <a:pt x="322629" y="263661"/>
                </a:cubicBezTo>
                <a:cubicBezTo>
                  <a:pt x="323564" y="259921"/>
                  <a:pt x="323915" y="255985"/>
                  <a:pt x="325434" y="252442"/>
                </a:cubicBezTo>
                <a:cubicBezTo>
                  <a:pt x="326762" y="249343"/>
                  <a:pt x="329371" y="246954"/>
                  <a:pt x="331044" y="244027"/>
                </a:cubicBezTo>
                <a:cubicBezTo>
                  <a:pt x="333119" y="240396"/>
                  <a:pt x="334503" y="236393"/>
                  <a:pt x="336654" y="232807"/>
                </a:cubicBezTo>
                <a:cubicBezTo>
                  <a:pt x="340123" y="227026"/>
                  <a:pt x="347874" y="215978"/>
                  <a:pt x="347874" y="215978"/>
                </a:cubicBezTo>
                <a:cubicBezTo>
                  <a:pt x="348809" y="213173"/>
                  <a:pt x="350422" y="210509"/>
                  <a:pt x="350678" y="207563"/>
                </a:cubicBezTo>
                <a:cubicBezTo>
                  <a:pt x="352300" y="188911"/>
                  <a:pt x="351928" y="170123"/>
                  <a:pt x="353483" y="151465"/>
                </a:cubicBezTo>
                <a:cubicBezTo>
                  <a:pt x="353803" y="147623"/>
                  <a:pt x="354769" y="143788"/>
                  <a:pt x="356288" y="140245"/>
                </a:cubicBezTo>
                <a:cubicBezTo>
                  <a:pt x="358739" y="134526"/>
                  <a:pt x="365821" y="127159"/>
                  <a:pt x="370313" y="123416"/>
                </a:cubicBezTo>
                <a:cubicBezTo>
                  <a:pt x="372903" y="121258"/>
                  <a:pt x="375923" y="119676"/>
                  <a:pt x="378728" y="117806"/>
                </a:cubicBezTo>
                <a:cubicBezTo>
                  <a:pt x="380598" y="115001"/>
                  <a:pt x="382179" y="111981"/>
                  <a:pt x="384337" y="109391"/>
                </a:cubicBezTo>
                <a:cubicBezTo>
                  <a:pt x="386876" y="106344"/>
                  <a:pt x="390552" y="104277"/>
                  <a:pt x="392752" y="100977"/>
                </a:cubicBezTo>
                <a:cubicBezTo>
                  <a:pt x="394392" y="98517"/>
                  <a:pt x="394622" y="95367"/>
                  <a:pt x="395557" y="92562"/>
                </a:cubicBezTo>
                <a:cubicBezTo>
                  <a:pt x="394622" y="88822"/>
                  <a:pt x="393508" y="85122"/>
                  <a:pt x="392752" y="81342"/>
                </a:cubicBezTo>
                <a:cubicBezTo>
                  <a:pt x="391753" y="76347"/>
                  <a:pt x="390554" y="62239"/>
                  <a:pt x="387142" y="56098"/>
                </a:cubicBezTo>
                <a:cubicBezTo>
                  <a:pt x="383868" y="50204"/>
                  <a:pt x="375923" y="39269"/>
                  <a:pt x="375923" y="39269"/>
                </a:cubicBezTo>
                <a:cubicBezTo>
                  <a:pt x="374988" y="33659"/>
                  <a:pt x="374352" y="27991"/>
                  <a:pt x="373118" y="22439"/>
                </a:cubicBezTo>
                <a:cubicBezTo>
                  <a:pt x="372477" y="19553"/>
                  <a:pt x="372404" y="16115"/>
                  <a:pt x="370313" y="14024"/>
                </a:cubicBezTo>
                <a:cubicBezTo>
                  <a:pt x="368222" y="11933"/>
                  <a:pt x="364820" y="11670"/>
                  <a:pt x="361898" y="11220"/>
                </a:cubicBezTo>
                <a:cubicBezTo>
                  <a:pt x="352611" y="9791"/>
                  <a:pt x="343199" y="9350"/>
                  <a:pt x="333849" y="8415"/>
                </a:cubicBezTo>
                <a:cubicBezTo>
                  <a:pt x="328239" y="6545"/>
                  <a:pt x="322853" y="3777"/>
                  <a:pt x="317020" y="2805"/>
                </a:cubicBezTo>
                <a:lnTo>
                  <a:pt x="297385" y="0"/>
                </a:lnTo>
                <a:close/>
              </a:path>
            </a:pathLst>
          </a:custGeom>
          <a:solidFill>
            <a:srgbClr val="FF0000">
              <a:alpha val="40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70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The Gulf Stream: moderating climate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4173880"/>
              </p:ext>
            </p:extLst>
          </p:nvPr>
        </p:nvGraphicFramePr>
        <p:xfrm>
          <a:off x="457200" y="1762760"/>
          <a:ext cx="8229600" cy="3332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42240">
                <a:tc>
                  <a:txBody>
                    <a:bodyPr/>
                    <a:lstStyle/>
                    <a:p>
                      <a:r>
                        <a:rPr lang="en-US" dirty="0"/>
                        <a:t>City</a:t>
                      </a:r>
                    </a:p>
                  </a:txBody>
                  <a:tcPr/>
                </a:tc>
                <a:tc>
                  <a:txBody>
                    <a:bodyPr/>
                    <a:lstStyle/>
                    <a:p>
                      <a:pPr algn="ctr"/>
                      <a:r>
                        <a:rPr lang="en-US" dirty="0"/>
                        <a:t>Latitude</a:t>
                      </a:r>
                    </a:p>
                  </a:txBody>
                  <a:tcPr/>
                </a:tc>
                <a:tc>
                  <a:txBody>
                    <a:bodyPr/>
                    <a:lstStyle/>
                    <a:p>
                      <a:pPr algn="ctr"/>
                      <a:r>
                        <a:rPr lang="en-US" dirty="0"/>
                        <a:t>Sept.</a:t>
                      </a:r>
                      <a:r>
                        <a:rPr lang="en-US" baseline="0" dirty="0"/>
                        <a:t> </a:t>
                      </a:r>
                      <a:r>
                        <a:rPr lang="en-US" baseline="0" dirty="0" err="1"/>
                        <a:t>avg</a:t>
                      </a:r>
                      <a:r>
                        <a:rPr lang="en-US" baseline="0" dirty="0"/>
                        <a:t> </a:t>
                      </a:r>
                      <a:r>
                        <a:rPr lang="en-US" dirty="0"/>
                        <a:t> high temp °F</a:t>
                      </a:r>
                    </a:p>
                  </a:txBody>
                  <a:tcPr/>
                </a:tc>
                <a:extLst>
                  <a:ext uri="{0D108BD9-81ED-4DB2-BD59-A6C34878D82A}">
                    <a16:rowId xmlns:a16="http://schemas.microsoft.com/office/drawing/2014/main" val="10000"/>
                  </a:ext>
                </a:extLst>
              </a:tr>
              <a:tr h="370840">
                <a:tc>
                  <a:txBody>
                    <a:bodyPr/>
                    <a:lstStyle/>
                    <a:p>
                      <a:r>
                        <a:rPr lang="en-US" dirty="0"/>
                        <a:t>Boston</a:t>
                      </a:r>
                    </a:p>
                  </a:txBody>
                  <a:tcPr/>
                </a:tc>
                <a:tc>
                  <a:txBody>
                    <a:bodyPr/>
                    <a:lstStyle/>
                    <a:p>
                      <a:pPr algn="ctr"/>
                      <a:r>
                        <a:rPr lang="en-US" dirty="0"/>
                        <a:t>42°</a:t>
                      </a:r>
                    </a:p>
                  </a:txBody>
                  <a:tcPr/>
                </a:tc>
                <a:tc>
                  <a:txBody>
                    <a:bodyPr/>
                    <a:lstStyle/>
                    <a:p>
                      <a:pPr algn="ctr"/>
                      <a:r>
                        <a:rPr lang="en-US" dirty="0"/>
                        <a:t>73</a:t>
                      </a:r>
                    </a:p>
                  </a:txBody>
                  <a:tcPr/>
                </a:tc>
                <a:extLst>
                  <a:ext uri="{0D108BD9-81ED-4DB2-BD59-A6C34878D82A}">
                    <a16:rowId xmlns:a16="http://schemas.microsoft.com/office/drawing/2014/main" val="10001"/>
                  </a:ext>
                </a:extLst>
              </a:tr>
              <a:tr h="370840">
                <a:tc>
                  <a:txBody>
                    <a:bodyPr/>
                    <a:lstStyle/>
                    <a:p>
                      <a:r>
                        <a:rPr lang="en-US" dirty="0"/>
                        <a:t>Madrid</a:t>
                      </a:r>
                    </a:p>
                  </a:txBody>
                  <a:tcPr/>
                </a:tc>
                <a:tc>
                  <a:txBody>
                    <a:bodyPr/>
                    <a:lstStyle/>
                    <a:p>
                      <a:pPr algn="ctr"/>
                      <a:r>
                        <a:rPr lang="en-US" dirty="0"/>
                        <a:t>41°</a:t>
                      </a:r>
                    </a:p>
                  </a:txBody>
                  <a:tcPr/>
                </a:tc>
                <a:tc>
                  <a:txBody>
                    <a:bodyPr/>
                    <a:lstStyle/>
                    <a:p>
                      <a:pPr algn="ctr"/>
                      <a:r>
                        <a:rPr lang="en-US" dirty="0"/>
                        <a:t>79</a:t>
                      </a:r>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r>
                        <a:rPr lang="en-US" dirty="0"/>
                        <a:t>Edmonton</a:t>
                      </a:r>
                    </a:p>
                  </a:txBody>
                  <a:tcPr/>
                </a:tc>
                <a:tc>
                  <a:txBody>
                    <a:bodyPr/>
                    <a:lstStyle/>
                    <a:p>
                      <a:pPr algn="ctr"/>
                      <a:r>
                        <a:rPr lang="en-US" dirty="0"/>
                        <a:t>53°</a:t>
                      </a:r>
                    </a:p>
                  </a:txBody>
                  <a:tcPr/>
                </a:tc>
                <a:tc>
                  <a:txBody>
                    <a:bodyPr/>
                    <a:lstStyle/>
                    <a:p>
                      <a:pPr algn="ctr"/>
                      <a:r>
                        <a:rPr lang="en-US" dirty="0"/>
                        <a:t>63</a:t>
                      </a:r>
                    </a:p>
                  </a:txBody>
                  <a:tcPr/>
                </a:tc>
                <a:extLst>
                  <a:ext uri="{0D108BD9-81ED-4DB2-BD59-A6C34878D82A}">
                    <a16:rowId xmlns:a16="http://schemas.microsoft.com/office/drawing/2014/main" val="10004"/>
                  </a:ext>
                </a:extLst>
              </a:tr>
              <a:tr h="370840">
                <a:tc>
                  <a:txBody>
                    <a:bodyPr/>
                    <a:lstStyle/>
                    <a:p>
                      <a:r>
                        <a:rPr lang="en-US" dirty="0"/>
                        <a:t>London</a:t>
                      </a:r>
                    </a:p>
                  </a:txBody>
                  <a:tcPr/>
                </a:tc>
                <a:tc>
                  <a:txBody>
                    <a:bodyPr/>
                    <a:lstStyle/>
                    <a:p>
                      <a:pPr algn="ctr"/>
                      <a:r>
                        <a:rPr lang="en-US" dirty="0"/>
                        <a:t>52°</a:t>
                      </a:r>
                    </a:p>
                  </a:txBody>
                  <a:tcPr/>
                </a:tc>
                <a:tc>
                  <a:txBody>
                    <a:bodyPr/>
                    <a:lstStyle/>
                    <a:p>
                      <a:pPr algn="ctr"/>
                      <a:r>
                        <a:rPr lang="en-US" dirty="0"/>
                        <a:t>67</a:t>
                      </a:r>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r>
                        <a:rPr lang="en-US" dirty="0"/>
                        <a:t>Anchorage</a:t>
                      </a:r>
                    </a:p>
                  </a:txBody>
                  <a:tcPr/>
                </a:tc>
                <a:tc>
                  <a:txBody>
                    <a:bodyPr/>
                    <a:lstStyle/>
                    <a:p>
                      <a:pPr algn="ctr"/>
                      <a:r>
                        <a:rPr lang="en-US" dirty="0"/>
                        <a:t>61°</a:t>
                      </a:r>
                    </a:p>
                  </a:txBody>
                  <a:tcPr/>
                </a:tc>
                <a:tc>
                  <a:txBody>
                    <a:bodyPr/>
                    <a:lstStyle/>
                    <a:p>
                      <a:pPr algn="ctr"/>
                      <a:r>
                        <a:rPr lang="en-US" dirty="0"/>
                        <a:t>55</a:t>
                      </a:r>
                    </a:p>
                  </a:txBody>
                  <a:tcPr/>
                </a:tc>
                <a:extLst>
                  <a:ext uri="{0D108BD9-81ED-4DB2-BD59-A6C34878D82A}">
                    <a16:rowId xmlns:a16="http://schemas.microsoft.com/office/drawing/2014/main" val="10007"/>
                  </a:ext>
                </a:extLst>
              </a:tr>
              <a:tr h="370840">
                <a:tc>
                  <a:txBody>
                    <a:bodyPr/>
                    <a:lstStyle/>
                    <a:p>
                      <a:r>
                        <a:rPr lang="en-US" dirty="0"/>
                        <a:t>Stockholm</a:t>
                      </a:r>
                    </a:p>
                  </a:txBody>
                  <a:tcPr/>
                </a:tc>
                <a:tc>
                  <a:txBody>
                    <a:bodyPr/>
                    <a:lstStyle/>
                    <a:p>
                      <a:pPr algn="ctr"/>
                      <a:r>
                        <a:rPr lang="en-US" dirty="0"/>
                        <a:t>59°</a:t>
                      </a:r>
                    </a:p>
                  </a:txBody>
                  <a:tcPr/>
                </a:tc>
                <a:tc>
                  <a:txBody>
                    <a:bodyPr/>
                    <a:lstStyle/>
                    <a:p>
                      <a:pPr algn="ctr"/>
                      <a:r>
                        <a:rPr lang="en-US" dirty="0"/>
                        <a:t>63</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63455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
            <a:ext cx="8229600" cy="1143000"/>
          </a:xfrm>
        </p:spPr>
        <p:txBody>
          <a:bodyPr>
            <a:normAutofit fontScale="90000"/>
          </a:bodyPr>
          <a:lstStyle/>
          <a:p>
            <a:r>
              <a:rPr lang="en-US" dirty="0"/>
              <a:t>Gulf Stream and North Atlantic Drift</a:t>
            </a:r>
          </a:p>
        </p:txBody>
      </p:sp>
      <p:sp>
        <p:nvSpPr>
          <p:cNvPr id="5" name="Content Placeholder 4">
            <a:extLst>
              <a:ext uri="{FF2B5EF4-FFF2-40B4-BE49-F238E27FC236}">
                <a16:creationId xmlns:a16="http://schemas.microsoft.com/office/drawing/2014/main" id="{3ACE01DF-71B9-4094-A990-3FF08471C6E0}"/>
              </a:ext>
            </a:extLst>
          </p:cNvPr>
          <p:cNvSpPr>
            <a:spLocks noGrp="1"/>
          </p:cNvSpPr>
          <p:nvPr>
            <p:ph idx="1"/>
          </p:nvPr>
        </p:nvSpPr>
        <p:spPr>
          <a:xfrm>
            <a:off x="228600" y="914400"/>
            <a:ext cx="8686800" cy="5211763"/>
          </a:xfrm>
        </p:spPr>
        <p:txBody>
          <a:bodyPr>
            <a:normAutofit/>
          </a:bodyPr>
          <a:lstStyle/>
          <a:p>
            <a:pPr marL="0" indent="0" algn="ctr">
              <a:buNone/>
            </a:pPr>
            <a:r>
              <a:rPr lang="en-US" sz="2400" dirty="0"/>
              <a:t>Gulf stream heads up East coast of US and heads across the Atlantic Ocean towards the Northeast Atlantic. This changes into the North Atlantic Drift current that brings significantly warmer water (thus temperatures) throughout Western and Northern Europe</a:t>
            </a:r>
          </a:p>
        </p:txBody>
      </p:sp>
      <p:pic>
        <p:nvPicPr>
          <p:cNvPr id="8194" name="Picture 2" descr="https://upload.wikimedia.org/wikipedia/commons/e/e2/Golfstream.jpg">
            <a:extLst>
              <a:ext uri="{FF2B5EF4-FFF2-40B4-BE49-F238E27FC236}">
                <a16:creationId xmlns:a16="http://schemas.microsoft.com/office/drawing/2014/main" id="{BE17AB12-C8DC-45AD-87BC-6AD6775A9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14600"/>
            <a:ext cx="5638800" cy="410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74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C236D8-1C46-4727-93FB-48AE4C0C3136}"/>
              </a:ext>
            </a:extLst>
          </p:cNvPr>
          <p:cNvSpPr txBox="1">
            <a:spLocks/>
          </p:cNvSpPr>
          <p:nvPr/>
        </p:nvSpPr>
        <p:spPr>
          <a:xfrm>
            <a:off x="228600" y="354752"/>
            <a:ext cx="8686800" cy="457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Gulf Stream</a:t>
            </a:r>
          </a:p>
          <a:p>
            <a:r>
              <a:rPr lang="en-US" sz="3400" dirty="0"/>
              <a:t>Sea surface temperatures</a:t>
            </a:r>
          </a:p>
        </p:txBody>
      </p:sp>
      <p:pic>
        <p:nvPicPr>
          <p:cNvPr id="7172" name="Picture 4" descr="Image result for gulf stream">
            <a:extLst>
              <a:ext uri="{FF2B5EF4-FFF2-40B4-BE49-F238E27FC236}">
                <a16:creationId xmlns:a16="http://schemas.microsoft.com/office/drawing/2014/main" id="{D06AF832-D866-461A-AB10-D0E237DEC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91001"/>
            <a:ext cx="8077200" cy="454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773168"/>
          </a:xfrm>
          <a:prstGeom prst="rect">
            <a:avLst/>
          </a:prstGeom>
        </p:spPr>
      </p:pic>
      <p:sp>
        <p:nvSpPr>
          <p:cNvPr id="4" name="Title 1">
            <a:extLst>
              <a:ext uri="{FF2B5EF4-FFF2-40B4-BE49-F238E27FC236}">
                <a16:creationId xmlns:a16="http://schemas.microsoft.com/office/drawing/2014/main" id="{C9FD6572-D0A0-4973-BA7F-6D45718B987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Major Ocean Currents</a:t>
            </a:r>
          </a:p>
        </p:txBody>
      </p:sp>
    </p:spTree>
    <p:extLst>
      <p:ext uri="{BB962C8B-B14F-4D97-AF65-F5344CB8AC3E}">
        <p14:creationId xmlns:p14="http://schemas.microsoft.com/office/powerpoint/2010/main" val="880583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bright="-10000" contrast="25000"/>
                    </a14:imgEffect>
                  </a14:imgLayer>
                </a14:imgProps>
              </a:ext>
              <a:ext uri="{28A0092B-C50C-407E-A947-70E740481C1C}">
                <a14:useLocalDpi xmlns:a14="http://schemas.microsoft.com/office/drawing/2010/main" val="0"/>
              </a:ext>
            </a:extLst>
          </a:blip>
          <a:srcRect l="21122" t="22146" r="9746" b="13747"/>
          <a:stretch/>
        </p:blipFill>
        <p:spPr>
          <a:xfrm>
            <a:off x="544484" y="1020762"/>
            <a:ext cx="7989916" cy="5562600"/>
          </a:xfrm>
          <a:prstGeom prst="rect">
            <a:avLst/>
          </a:prstGeom>
        </p:spPr>
      </p:pic>
      <p:sp>
        <p:nvSpPr>
          <p:cNvPr id="3" name="Title 1">
            <a:extLst>
              <a:ext uri="{FF2B5EF4-FFF2-40B4-BE49-F238E27FC236}">
                <a16:creationId xmlns:a16="http://schemas.microsoft.com/office/drawing/2014/main" id="{DAB465B0-3D18-46CB-B7C1-C5C05B9CFD9C}"/>
              </a:ext>
            </a:extLst>
          </p:cNvPr>
          <p:cNvSpPr txBox="1">
            <a:spLocks/>
          </p:cNvSpPr>
          <p:nvPr/>
        </p:nvSpPr>
        <p:spPr>
          <a:xfrm>
            <a:off x="424642"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Air Masses: effect on climate</a:t>
            </a:r>
          </a:p>
        </p:txBody>
      </p:sp>
    </p:spTree>
    <p:extLst>
      <p:ext uri="{BB962C8B-B14F-4D97-AF65-F5344CB8AC3E}">
        <p14:creationId xmlns:p14="http://schemas.microsoft.com/office/powerpoint/2010/main" val="748044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Masses: effect on climate</a:t>
            </a:r>
          </a:p>
        </p:txBody>
      </p:sp>
      <p:sp>
        <p:nvSpPr>
          <p:cNvPr id="3" name="Content Placeholder 2"/>
          <p:cNvSpPr>
            <a:spLocks noGrp="1"/>
          </p:cNvSpPr>
          <p:nvPr>
            <p:ph idx="1"/>
          </p:nvPr>
        </p:nvSpPr>
        <p:spPr>
          <a:xfrm>
            <a:off x="457200" y="1600200"/>
            <a:ext cx="8229600" cy="4983162"/>
          </a:xfrm>
        </p:spPr>
        <p:txBody>
          <a:bodyPr/>
          <a:lstStyle/>
          <a:p>
            <a:r>
              <a:rPr lang="en-US" dirty="0"/>
              <a:t>Maritime Polar (NW) and Maritime Arctic (N)</a:t>
            </a:r>
          </a:p>
          <a:p>
            <a:pPr lvl="1"/>
            <a:r>
              <a:rPr lang="en-US" dirty="0"/>
              <a:t>Cold or very cold air with moisture</a:t>
            </a:r>
          </a:p>
          <a:p>
            <a:r>
              <a:rPr lang="en-US" dirty="0"/>
              <a:t>Polar Continental (NE) aka Siberian High</a:t>
            </a:r>
          </a:p>
          <a:p>
            <a:pPr lvl="1"/>
            <a:r>
              <a:rPr lang="en-US" dirty="0"/>
              <a:t>Dry cold air</a:t>
            </a:r>
          </a:p>
          <a:p>
            <a:r>
              <a:rPr lang="en-US" dirty="0"/>
              <a:t>Tropical Continental (S), from Saharan Desert</a:t>
            </a:r>
          </a:p>
          <a:p>
            <a:pPr lvl="1"/>
            <a:r>
              <a:rPr lang="en-US" dirty="0"/>
              <a:t>Dry hot air</a:t>
            </a:r>
          </a:p>
          <a:p>
            <a:r>
              <a:rPr lang="en-US" dirty="0"/>
              <a:t>Maritime Tropical (SW), aka Gulf Stream</a:t>
            </a:r>
          </a:p>
          <a:p>
            <a:pPr lvl="1"/>
            <a:r>
              <a:rPr lang="en-US" dirty="0"/>
              <a:t>Very moist, hot air</a:t>
            </a:r>
          </a:p>
        </p:txBody>
      </p:sp>
    </p:spTree>
    <p:extLst>
      <p:ext uri="{BB962C8B-B14F-4D97-AF65-F5344CB8AC3E}">
        <p14:creationId xmlns:p14="http://schemas.microsoft.com/office/powerpoint/2010/main" val="576969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4854D0-175B-4B35-8F2F-B14EAEB9C33E}"/>
              </a:ext>
            </a:extLst>
          </p:cNvPr>
          <p:cNvSpPr txBox="1">
            <a:spLocks/>
          </p:cNvSpPr>
          <p:nvPr/>
        </p:nvSpPr>
        <p:spPr>
          <a:xfrm>
            <a:off x="487680" y="2079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Global Scale Wind Patterns</a:t>
            </a:r>
          </a:p>
        </p:txBody>
      </p:sp>
      <p:pic>
        <p:nvPicPr>
          <p:cNvPr id="4" name="Picture 3">
            <a:extLst>
              <a:ext uri="{FF2B5EF4-FFF2-40B4-BE49-F238E27FC236}">
                <a16:creationId xmlns:a16="http://schemas.microsoft.com/office/drawing/2014/main" id="{D1FD5EED-768B-4BBF-BC94-09DFB09D0440}"/>
              </a:ext>
            </a:extLst>
          </p:cNvPr>
          <p:cNvPicPr>
            <a:picLocks noChangeAspect="1"/>
          </p:cNvPicPr>
          <p:nvPr/>
        </p:nvPicPr>
        <p:blipFill rotWithShape="1">
          <a:blip r:embed="rId2">
            <a:extLst>
              <a:ext uri="{28A0092B-C50C-407E-A947-70E740481C1C}">
                <a14:useLocalDpi xmlns:a14="http://schemas.microsoft.com/office/drawing/2010/main" val="0"/>
              </a:ext>
            </a:extLst>
          </a:blip>
          <a:srcRect l="3558" t="2657" r="7824"/>
          <a:stretch/>
        </p:blipFill>
        <p:spPr>
          <a:xfrm>
            <a:off x="487680" y="1026096"/>
            <a:ext cx="7912016" cy="55816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191000"/>
            <a:ext cx="4800600" cy="2580212"/>
          </a:xfrm>
          <a:prstGeom prst="rect">
            <a:avLst/>
          </a:prstGeom>
        </p:spPr>
      </p:pic>
    </p:spTree>
    <p:extLst>
      <p:ext uri="{BB962C8B-B14F-4D97-AF65-F5344CB8AC3E}">
        <p14:creationId xmlns:p14="http://schemas.microsoft.com/office/powerpoint/2010/main" val="2630348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europe-climates.JPG"/>
          <p:cNvPicPr>
            <a:picLocks noChangeAspect="1"/>
          </p:cNvPicPr>
          <p:nvPr/>
        </p:nvPicPr>
        <p:blipFill rotWithShape="1">
          <a:blip r:embed="rId2"/>
          <a:srcRect l="2936" t="2627" r="1913" b="5050"/>
          <a:stretch/>
        </p:blipFill>
        <p:spPr bwMode="auto">
          <a:xfrm>
            <a:off x="3581401" y="76201"/>
            <a:ext cx="5396360" cy="6629400"/>
          </a:xfrm>
          <a:prstGeom prst="rect">
            <a:avLst/>
          </a:prstGeom>
          <a:noFill/>
          <a:ln w="9525">
            <a:noFill/>
            <a:miter lim="800000"/>
            <a:headEnd/>
            <a:tailEnd/>
          </a:ln>
        </p:spPr>
      </p:pic>
      <p:sp>
        <p:nvSpPr>
          <p:cNvPr id="2" name="TextBox 1"/>
          <p:cNvSpPr txBox="1"/>
          <p:nvPr/>
        </p:nvSpPr>
        <p:spPr>
          <a:xfrm>
            <a:off x="190500" y="304800"/>
            <a:ext cx="3352801" cy="2123658"/>
          </a:xfrm>
          <a:prstGeom prst="rect">
            <a:avLst/>
          </a:prstGeom>
          <a:noFill/>
        </p:spPr>
        <p:txBody>
          <a:bodyPr wrap="square" rtlCol="0">
            <a:spAutoFit/>
          </a:bodyPr>
          <a:lstStyle/>
          <a:p>
            <a:r>
              <a:rPr lang="en-US" sz="4000" dirty="0"/>
              <a:t>Climate Types:</a:t>
            </a:r>
          </a:p>
          <a:p>
            <a:endParaRPr lang="en-US" sz="1100" dirty="0"/>
          </a:p>
          <a:p>
            <a:r>
              <a:rPr lang="en-US" sz="3200" dirty="0" err="1"/>
              <a:t>Cfb</a:t>
            </a:r>
            <a:r>
              <a:rPr lang="en-US" sz="2400" dirty="0"/>
              <a:t>: Marine west coast, without dry season, warm to cool summers.</a:t>
            </a:r>
          </a:p>
        </p:txBody>
      </p:sp>
      <p:pic>
        <p:nvPicPr>
          <p:cNvPr id="9218" name="Picture 2" descr="Rainfall in Ireland: Map [12kB]">
            <a:extLst>
              <a:ext uri="{FF2B5EF4-FFF2-40B4-BE49-F238E27FC236}">
                <a16:creationId xmlns:a16="http://schemas.microsoft.com/office/drawing/2014/main" id="{925BA4AD-EB86-4446-964E-F8B743814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30424"/>
            <a:ext cx="2971800" cy="3922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066800"/>
            <a:ext cx="4080090" cy="5410200"/>
          </a:xfrm>
        </p:spPr>
      </p:pic>
      <p:sp>
        <p:nvSpPr>
          <p:cNvPr id="5" name="Title 1">
            <a:extLst>
              <a:ext uri="{FF2B5EF4-FFF2-40B4-BE49-F238E27FC236}">
                <a16:creationId xmlns:a16="http://schemas.microsoft.com/office/drawing/2014/main" id="{F7CB6EC2-EEB5-43A8-AA85-080D26C83300}"/>
              </a:ext>
            </a:extLst>
          </p:cNvPr>
          <p:cNvSpPr txBox="1">
            <a:spLocks/>
          </p:cNvSpPr>
          <p:nvPr/>
        </p:nvSpPr>
        <p:spPr>
          <a:xfrm>
            <a:off x="6096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Ocean depth (bathymetry)</a:t>
            </a:r>
          </a:p>
        </p:txBody>
      </p:sp>
      <p:pic>
        <p:nvPicPr>
          <p:cNvPr id="10242" name="Picture 2" descr="Image result for oil rigs north sea">
            <a:extLst>
              <a:ext uri="{FF2B5EF4-FFF2-40B4-BE49-F238E27FC236}">
                <a16:creationId xmlns:a16="http://schemas.microsoft.com/office/drawing/2014/main" id="{B69CAD47-3FFB-472D-8B16-54EE097CA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480" y="1066800"/>
            <a:ext cx="4381500" cy="2921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commercial fishing north sea">
            <a:extLst>
              <a:ext uri="{FF2B5EF4-FFF2-40B4-BE49-F238E27FC236}">
                <a16:creationId xmlns:a16="http://schemas.microsoft.com/office/drawing/2014/main" id="{3E2CEA19-69B5-4B36-903E-A051DE33E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480" y="4237882"/>
            <a:ext cx="4381500" cy="242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483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litical Map of Ireland">
            <a:extLst>
              <a:ext uri="{FF2B5EF4-FFF2-40B4-BE49-F238E27FC236}">
                <a16:creationId xmlns:a16="http://schemas.microsoft.com/office/drawing/2014/main" id="{8909D072-0109-4678-81FB-B9D889C542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8" t="10001" r="848" b="2222"/>
          <a:stretch/>
        </p:blipFill>
        <p:spPr bwMode="auto">
          <a:xfrm>
            <a:off x="152400" y="0"/>
            <a:ext cx="60767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593F06C-11D4-48EB-ACD2-4FAD39256141}"/>
              </a:ext>
            </a:extLst>
          </p:cNvPr>
          <p:cNvSpPr txBox="1">
            <a:spLocks/>
          </p:cNvSpPr>
          <p:nvPr/>
        </p:nvSpPr>
        <p:spPr>
          <a:xfrm>
            <a:off x="6339944" y="152400"/>
            <a:ext cx="2686292" cy="624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Ireland (</a:t>
            </a:r>
            <a:r>
              <a:rPr lang="en-US" i="1" dirty="0"/>
              <a:t>Eire)</a:t>
            </a:r>
          </a:p>
          <a:p>
            <a:pPr marL="0" indent="0">
              <a:buNone/>
            </a:pPr>
            <a:endParaRPr lang="en-US" i="1" dirty="0"/>
          </a:p>
          <a:p>
            <a:pPr marL="0" indent="0">
              <a:buNone/>
            </a:pPr>
            <a:r>
              <a:rPr lang="en-US" i="1" dirty="0"/>
              <a:t>Northern Ireland (UK)</a:t>
            </a:r>
          </a:p>
          <a:p>
            <a:pPr marL="0" indent="0">
              <a:buNone/>
            </a:pPr>
            <a:endParaRPr lang="en-US" i="1" dirty="0"/>
          </a:p>
          <a:p>
            <a:pPr marL="0" indent="0">
              <a:buNone/>
            </a:pPr>
            <a:endParaRPr lang="en-US" i="1" dirty="0"/>
          </a:p>
          <a:p>
            <a:pPr marL="0" indent="0">
              <a:buNone/>
            </a:pPr>
            <a:r>
              <a:rPr lang="en-US" i="1" dirty="0"/>
              <a:t>Republic of Ireland</a:t>
            </a:r>
            <a:endParaRPr lang="en-US" dirty="0"/>
          </a:p>
        </p:txBody>
      </p:sp>
    </p:spTree>
    <p:extLst>
      <p:ext uri="{BB962C8B-B14F-4D97-AF65-F5344CB8AC3E}">
        <p14:creationId xmlns:p14="http://schemas.microsoft.com/office/powerpoint/2010/main" val="1188907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45" y="457200"/>
            <a:ext cx="8229600" cy="690294"/>
          </a:xfrm>
        </p:spPr>
        <p:txBody>
          <a:bodyPr>
            <a:normAutofit fontScale="90000"/>
          </a:bodyPr>
          <a:lstStyle/>
          <a:p>
            <a:r>
              <a:rPr lang="en-US" dirty="0"/>
              <a:t>Mean Temperatures</a:t>
            </a:r>
          </a:p>
        </p:txBody>
      </p:sp>
      <p:pic>
        <p:nvPicPr>
          <p:cNvPr id="7" name="Picture 6">
            <a:extLst>
              <a:ext uri="{FF2B5EF4-FFF2-40B4-BE49-F238E27FC236}">
                <a16:creationId xmlns:a16="http://schemas.microsoft.com/office/drawing/2014/main" id="{D1280836-28DA-4B9E-8D51-9641870E79CA}"/>
              </a:ext>
            </a:extLst>
          </p:cNvPr>
          <p:cNvPicPr>
            <a:picLocks noChangeAspect="1"/>
          </p:cNvPicPr>
          <p:nvPr/>
        </p:nvPicPr>
        <p:blipFill rotWithShape="1">
          <a:blip r:embed="rId2">
            <a:extLst>
              <a:ext uri="{28A0092B-C50C-407E-A947-70E740481C1C}">
                <a14:useLocalDpi xmlns:a14="http://schemas.microsoft.com/office/drawing/2010/main" val="0"/>
              </a:ext>
            </a:extLst>
          </a:blip>
          <a:srcRect l="4505"/>
          <a:stretch/>
        </p:blipFill>
        <p:spPr>
          <a:xfrm>
            <a:off x="158496" y="1650118"/>
            <a:ext cx="3941321" cy="4276344"/>
          </a:xfrm>
          <a:prstGeom prst="rect">
            <a:avLst/>
          </a:prstGeom>
        </p:spPr>
      </p:pic>
      <p:pic>
        <p:nvPicPr>
          <p:cNvPr id="9" name="Picture 8">
            <a:extLst>
              <a:ext uri="{FF2B5EF4-FFF2-40B4-BE49-F238E27FC236}">
                <a16:creationId xmlns:a16="http://schemas.microsoft.com/office/drawing/2014/main" id="{398533A3-4E35-47DE-A5F1-BDD18961CDD7}"/>
              </a:ext>
            </a:extLst>
          </p:cNvPr>
          <p:cNvPicPr>
            <a:picLocks noChangeAspect="1"/>
          </p:cNvPicPr>
          <p:nvPr/>
        </p:nvPicPr>
        <p:blipFill rotWithShape="1">
          <a:blip r:embed="rId3">
            <a:extLst>
              <a:ext uri="{28A0092B-C50C-407E-A947-70E740481C1C}">
                <a14:useLocalDpi xmlns:a14="http://schemas.microsoft.com/office/drawing/2010/main" val="0"/>
              </a:ext>
            </a:extLst>
          </a:blip>
          <a:srcRect l="3692" t="1609"/>
          <a:stretch/>
        </p:blipFill>
        <p:spPr>
          <a:xfrm>
            <a:off x="4654296" y="1650118"/>
            <a:ext cx="3974849" cy="4276344"/>
          </a:xfrm>
          <a:prstGeom prst="rect">
            <a:avLst/>
          </a:prstGeom>
        </p:spPr>
      </p:pic>
      <p:sp>
        <p:nvSpPr>
          <p:cNvPr id="10" name="TextBox 9">
            <a:extLst>
              <a:ext uri="{FF2B5EF4-FFF2-40B4-BE49-F238E27FC236}">
                <a16:creationId xmlns:a16="http://schemas.microsoft.com/office/drawing/2014/main" id="{C0BA907C-6988-4FDE-98E1-0C30AF31AA87}"/>
              </a:ext>
            </a:extLst>
          </p:cNvPr>
          <p:cNvSpPr txBox="1"/>
          <p:nvPr/>
        </p:nvSpPr>
        <p:spPr>
          <a:xfrm>
            <a:off x="3892296" y="1650118"/>
            <a:ext cx="488185" cy="4262705"/>
          </a:xfrm>
          <a:prstGeom prst="rect">
            <a:avLst/>
          </a:prstGeom>
          <a:solidFill>
            <a:schemeClr val="tx1"/>
          </a:solidFill>
        </p:spPr>
        <p:txBody>
          <a:bodyPr wrap="square" rtlCol="0">
            <a:spAutoFit/>
          </a:bodyPr>
          <a:lstStyle/>
          <a:p>
            <a:endParaRPr lang="en-US" sz="1400" dirty="0">
              <a:solidFill>
                <a:schemeClr val="bg1"/>
              </a:solidFill>
            </a:endParaRPr>
          </a:p>
          <a:p>
            <a:endParaRPr lang="en-US" sz="100" dirty="0">
              <a:solidFill>
                <a:schemeClr val="bg1"/>
              </a:solidFill>
            </a:endParaRPr>
          </a:p>
          <a:p>
            <a:r>
              <a:rPr lang="en-US" sz="1400" dirty="0">
                <a:solidFill>
                  <a:schemeClr val="bg1"/>
                </a:solidFill>
              </a:rPr>
              <a:t>48°f</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800" dirty="0">
              <a:solidFill>
                <a:schemeClr val="bg1"/>
              </a:solidFill>
            </a:endParaRPr>
          </a:p>
          <a:p>
            <a:r>
              <a:rPr lang="en-US" sz="1400" dirty="0">
                <a:solidFill>
                  <a:schemeClr val="bg1"/>
                </a:solidFill>
              </a:rPr>
              <a:t>40°f</a:t>
            </a:r>
          </a:p>
          <a:p>
            <a:endParaRPr lang="en-US" sz="1400" dirty="0">
              <a:solidFill>
                <a:schemeClr val="bg1"/>
              </a:solidFill>
            </a:endParaRPr>
          </a:p>
          <a:p>
            <a:endParaRPr lang="en-US" sz="1400" dirty="0">
              <a:solidFill>
                <a:schemeClr val="bg1"/>
              </a:solidFill>
            </a:endParaRPr>
          </a:p>
          <a:p>
            <a:endParaRPr lang="en-US" sz="2000" dirty="0">
              <a:solidFill>
                <a:schemeClr val="bg1"/>
              </a:solidFill>
            </a:endParaRPr>
          </a:p>
          <a:p>
            <a:endParaRPr lang="en-US" sz="1400" dirty="0">
              <a:solidFill>
                <a:schemeClr val="bg1"/>
              </a:solidFill>
            </a:endParaRPr>
          </a:p>
          <a:p>
            <a:endParaRPr lang="en-US" sz="1400" dirty="0">
              <a:solidFill>
                <a:schemeClr val="bg1"/>
              </a:solidFill>
            </a:endParaRPr>
          </a:p>
          <a:p>
            <a:endParaRPr lang="en-US" sz="600" dirty="0">
              <a:solidFill>
                <a:schemeClr val="bg1"/>
              </a:solidFill>
            </a:endParaRPr>
          </a:p>
          <a:p>
            <a:r>
              <a:rPr lang="en-US" sz="1400" dirty="0">
                <a:solidFill>
                  <a:schemeClr val="bg1"/>
                </a:solidFill>
              </a:rPr>
              <a:t>32°f</a:t>
            </a:r>
            <a:r>
              <a:rPr lang="en-US" sz="3200" dirty="0">
                <a:solidFill>
                  <a:schemeClr val="bg1"/>
                </a:solidFill>
              </a:rPr>
              <a:t/>
            </a:r>
            <a:br>
              <a:rPr lang="en-US" sz="3200" dirty="0">
                <a:solidFill>
                  <a:schemeClr val="bg1"/>
                </a:solidFill>
              </a:rPr>
            </a:br>
            <a:endParaRPr lang="en-US" sz="900" dirty="0">
              <a:solidFill>
                <a:schemeClr val="bg1"/>
              </a:solidFill>
            </a:endParaRPr>
          </a:p>
          <a:p>
            <a:endParaRPr lang="en-US" sz="1400" dirty="0">
              <a:solidFill>
                <a:schemeClr val="bg1"/>
              </a:solidFill>
            </a:endParaRPr>
          </a:p>
        </p:txBody>
      </p:sp>
      <p:sp>
        <p:nvSpPr>
          <p:cNvPr id="11" name="TextBox 10">
            <a:extLst>
              <a:ext uri="{FF2B5EF4-FFF2-40B4-BE49-F238E27FC236}">
                <a16:creationId xmlns:a16="http://schemas.microsoft.com/office/drawing/2014/main" id="{EF46B2E3-E213-403C-ADD6-2E7D2A642A60}"/>
              </a:ext>
            </a:extLst>
          </p:cNvPr>
          <p:cNvSpPr txBox="1"/>
          <p:nvPr/>
        </p:nvSpPr>
        <p:spPr>
          <a:xfrm>
            <a:off x="8457947" y="1650117"/>
            <a:ext cx="488185" cy="4293483"/>
          </a:xfrm>
          <a:prstGeom prst="rect">
            <a:avLst/>
          </a:prstGeom>
          <a:solidFill>
            <a:schemeClr val="tx1"/>
          </a:solidFill>
        </p:spPr>
        <p:txBody>
          <a:bodyPr wrap="square" rtlCol="0">
            <a:spAutoFit/>
          </a:bodyPr>
          <a:lstStyle/>
          <a:p>
            <a:endParaRPr lang="en-US" sz="1400" dirty="0">
              <a:solidFill>
                <a:schemeClr val="bg1"/>
              </a:solidFill>
            </a:endParaRPr>
          </a:p>
          <a:p>
            <a:endParaRPr lang="en-US" sz="100" dirty="0">
              <a:solidFill>
                <a:schemeClr val="bg1"/>
              </a:solidFill>
            </a:endParaRPr>
          </a:p>
          <a:p>
            <a:r>
              <a:rPr lang="en-US" sz="1400" dirty="0">
                <a:solidFill>
                  <a:schemeClr val="bg1"/>
                </a:solidFill>
              </a:rPr>
              <a:t>61°f</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800" dirty="0">
              <a:solidFill>
                <a:schemeClr val="bg1"/>
              </a:solidFill>
            </a:endParaRPr>
          </a:p>
          <a:p>
            <a:r>
              <a:rPr lang="en-US" sz="1400" dirty="0">
                <a:solidFill>
                  <a:schemeClr val="bg1"/>
                </a:solidFill>
              </a:rPr>
              <a:t>53°f</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600" dirty="0">
              <a:solidFill>
                <a:schemeClr val="bg1"/>
              </a:solidFill>
            </a:endParaRPr>
          </a:p>
          <a:p>
            <a:r>
              <a:rPr lang="en-US" sz="1400" dirty="0">
                <a:solidFill>
                  <a:schemeClr val="bg1"/>
                </a:solidFill>
              </a:rPr>
              <a:t>48°f</a:t>
            </a:r>
            <a:endParaRPr lang="en-US" sz="1000" dirty="0">
              <a:solidFill>
                <a:schemeClr val="bg1"/>
              </a:solidFill>
            </a:endParaRPr>
          </a:p>
          <a:p>
            <a:endParaRPr lang="en-US" sz="1000" dirty="0">
              <a:solidFill>
                <a:schemeClr val="bg1"/>
              </a:solidFill>
            </a:endParaRPr>
          </a:p>
          <a:p>
            <a:endParaRPr lang="en-US" sz="1000"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1162570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Life on the Land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6262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Biomes and Land Cover Types</a:t>
            </a:r>
          </a:p>
        </p:txBody>
      </p:sp>
      <p:pic>
        <p:nvPicPr>
          <p:cNvPr id="6" name="Content Placeholder 5" descr="natural vegetation map.png"/>
          <p:cNvPicPr>
            <a:picLocks noGrp="1" noChangeAspect="1"/>
          </p:cNvPicPr>
          <p:nvPr>
            <p:ph idx="1"/>
          </p:nvPr>
        </p:nvPicPr>
        <p:blipFill>
          <a:blip r:embed="rId2"/>
          <a:stretch>
            <a:fillRect/>
          </a:stretch>
        </p:blipFill>
        <p:spPr>
          <a:xfrm>
            <a:off x="566262" y="1295400"/>
            <a:ext cx="8120538" cy="5205473"/>
          </a:xfrm>
          <a:prstGeom prst="rect">
            <a:avLst/>
          </a:prstGeom>
        </p:spPr>
      </p:pic>
    </p:spTree>
    <p:extLst>
      <p:ext uri="{BB962C8B-B14F-4D97-AF65-F5344CB8AC3E}">
        <p14:creationId xmlns:p14="http://schemas.microsoft.com/office/powerpoint/2010/main" val="1572158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dairy farming ireland">
            <a:extLst>
              <a:ext uri="{FF2B5EF4-FFF2-40B4-BE49-F238E27FC236}">
                <a16:creationId xmlns:a16="http://schemas.microsoft.com/office/drawing/2014/main" id="{A3227478-50F3-490F-9EC0-49FB998C83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985529"/>
            <a:ext cx="3085298"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farming in ireland">
            <a:extLst>
              <a:ext uri="{FF2B5EF4-FFF2-40B4-BE49-F238E27FC236}">
                <a16:creationId xmlns:a16="http://schemas.microsoft.com/office/drawing/2014/main" id="{C5DC68B1-B4F3-49CF-AFE7-1DAC57158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99" y="2743200"/>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707772"/>
          </a:xfrm>
        </p:spPr>
        <p:txBody>
          <a:bodyPr>
            <a:normAutofit fontScale="90000"/>
          </a:bodyPr>
          <a:lstStyle/>
          <a:p>
            <a:r>
              <a:rPr lang="en-US" dirty="0"/>
              <a:t>Location of agricultural areas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0" y="1137222"/>
            <a:ext cx="4256176" cy="5486400"/>
          </a:xfrm>
        </p:spPr>
      </p:pic>
      <p:pic>
        <p:nvPicPr>
          <p:cNvPr id="11270" name="Picture 6" descr="Image result for sheep in ireland">
            <a:extLst>
              <a:ext uri="{FF2B5EF4-FFF2-40B4-BE49-F238E27FC236}">
                <a16:creationId xmlns:a16="http://schemas.microsoft.com/office/drawing/2014/main" id="{DF84BC23-0C1D-43FD-8728-72F0E4C8D4A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t="9387"/>
          <a:stretch/>
        </p:blipFill>
        <p:spPr bwMode="auto">
          <a:xfrm>
            <a:off x="685800" y="4303871"/>
            <a:ext cx="3957436" cy="239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15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Use Types (Republic only)</a:t>
            </a:r>
          </a:p>
        </p:txBody>
      </p:sp>
      <p:graphicFrame>
        <p:nvGraphicFramePr>
          <p:cNvPr id="6" name="Chart 5">
            <a:extLst>
              <a:ext uri="{FF2B5EF4-FFF2-40B4-BE49-F238E27FC236}">
                <a16:creationId xmlns:a16="http://schemas.microsoft.com/office/drawing/2014/main" id="{88F5A55D-FCCA-4E2C-951B-B8A285722CA7}"/>
              </a:ext>
            </a:extLst>
          </p:cNvPr>
          <p:cNvGraphicFramePr>
            <a:graphicFrameLocks/>
          </p:cNvGraphicFramePr>
          <p:nvPr>
            <p:extLst>
              <p:ext uri="{D42A27DB-BD31-4B8C-83A1-F6EECF244321}">
                <p14:modId xmlns:p14="http://schemas.microsoft.com/office/powerpoint/2010/main" val="815671729"/>
              </p:ext>
            </p:extLst>
          </p:nvPr>
        </p:nvGraphicFramePr>
        <p:xfrm>
          <a:off x="1143000" y="1417638"/>
          <a:ext cx="7086600" cy="5165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9633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national parks (Republic)</a:t>
            </a:r>
            <a:br>
              <a:rPr lang="en-US" dirty="0" smtClean="0"/>
            </a:br>
            <a:r>
              <a:rPr lang="en-US" dirty="0" smtClean="0"/>
              <a:t>total 635 km</a:t>
            </a:r>
            <a:r>
              <a:rPr lang="en-US" baseline="30000" dirty="0" smtClean="0"/>
              <a:t>2</a:t>
            </a:r>
            <a:endParaRPr lang="en-US" baseline="30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196" b="2820"/>
          <a:stretch/>
        </p:blipFill>
        <p:spPr>
          <a:xfrm>
            <a:off x="2438400" y="1524000"/>
            <a:ext cx="4419600" cy="4876800"/>
          </a:xfrm>
        </p:spPr>
      </p:pic>
    </p:spTree>
    <p:extLst>
      <p:ext uri="{BB962C8B-B14F-4D97-AF65-F5344CB8AC3E}">
        <p14:creationId xmlns:p14="http://schemas.microsoft.com/office/powerpoint/2010/main" val="240360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Parks</a:t>
            </a:r>
            <a:endParaRPr lang="en-US" dirty="0"/>
          </a:p>
        </p:txBody>
      </p:sp>
      <p:pic>
        <p:nvPicPr>
          <p:cNvPr id="4" name="Content Placeholder 3"/>
          <p:cNvPicPr>
            <a:picLocks noGrp="1" noChangeAspect="1"/>
          </p:cNvPicPr>
          <p:nvPr>
            <p:ph idx="1"/>
          </p:nvPr>
        </p:nvPicPr>
        <p:blipFill>
          <a:blip r:embed="rId2"/>
          <a:stretch>
            <a:fillRect/>
          </a:stretch>
        </p:blipFill>
        <p:spPr>
          <a:xfrm>
            <a:off x="227506" y="1904999"/>
            <a:ext cx="8611694" cy="3881523"/>
          </a:xfrm>
          <a:prstGeom prst="rect">
            <a:avLst/>
          </a:prstGeom>
        </p:spPr>
      </p:pic>
    </p:spTree>
    <p:extLst>
      <p:ext uri="{BB962C8B-B14F-4D97-AF65-F5344CB8AC3E}">
        <p14:creationId xmlns:p14="http://schemas.microsoft.com/office/powerpoint/2010/main" val="1651316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Vernacular architecture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406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047"/>
            <a:ext cx="9144000" cy="6097905"/>
          </a:xfrm>
          <a:prstGeom prst="rect">
            <a:avLst/>
          </a:prstGeom>
        </p:spPr>
      </p:pic>
    </p:spTree>
    <p:extLst>
      <p:ext uri="{BB962C8B-B14F-4D97-AF65-F5344CB8AC3E}">
        <p14:creationId xmlns:p14="http://schemas.microsoft.com/office/powerpoint/2010/main" val="226694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344"/>
            <a:ext cx="9144000" cy="6091311"/>
          </a:xfrm>
          <a:prstGeom prst="rect">
            <a:avLst/>
          </a:prstGeom>
        </p:spPr>
      </p:pic>
    </p:spTree>
    <p:extLst>
      <p:ext uri="{BB962C8B-B14F-4D97-AF65-F5344CB8AC3E}">
        <p14:creationId xmlns:p14="http://schemas.microsoft.com/office/powerpoint/2010/main" val="325749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eur-on-n-america.JPG"/>
          <p:cNvPicPr>
            <a:picLocks noChangeAspect="1"/>
          </p:cNvPicPr>
          <p:nvPr/>
        </p:nvPicPr>
        <p:blipFill>
          <a:blip r:embed="rId2"/>
          <a:srcRect/>
          <a:stretch>
            <a:fillRect/>
          </a:stretch>
        </p:blipFill>
        <p:spPr bwMode="auto">
          <a:xfrm>
            <a:off x="1022350" y="0"/>
            <a:ext cx="7099300" cy="6858000"/>
          </a:xfrm>
          <a:prstGeom prst="rect">
            <a:avLst/>
          </a:prstGeom>
          <a:noFill/>
          <a:ln w="9525">
            <a:noFill/>
            <a:miter lim="800000"/>
            <a:headEnd/>
            <a:tailEnd/>
          </a:ln>
        </p:spPr>
      </p:pic>
      <p:sp>
        <p:nvSpPr>
          <p:cNvPr id="2" name="Freeform: Shape 1">
            <a:extLst>
              <a:ext uri="{FF2B5EF4-FFF2-40B4-BE49-F238E27FC236}">
                <a16:creationId xmlns:a16="http://schemas.microsoft.com/office/drawing/2014/main" id="{E1057A3F-D122-41FB-A72F-26AC808D52D1}"/>
              </a:ext>
            </a:extLst>
          </p:cNvPr>
          <p:cNvSpPr/>
          <p:nvPr/>
        </p:nvSpPr>
        <p:spPr>
          <a:xfrm>
            <a:off x="3739410" y="3352800"/>
            <a:ext cx="395557" cy="361833"/>
          </a:xfrm>
          <a:custGeom>
            <a:avLst/>
            <a:gdLst>
              <a:gd name="connsiteX0" fmla="*/ 297385 w 395557"/>
              <a:gd name="connsiteY0" fmla="*/ 0 h 361833"/>
              <a:gd name="connsiteX1" fmla="*/ 297385 w 395557"/>
              <a:gd name="connsiteY1" fmla="*/ 0 h 361833"/>
              <a:gd name="connsiteX2" fmla="*/ 272141 w 395557"/>
              <a:gd name="connsiteY2" fmla="*/ 5610 h 361833"/>
              <a:gd name="connsiteX3" fmla="*/ 260921 w 395557"/>
              <a:gd name="connsiteY3" fmla="*/ 2805 h 361833"/>
              <a:gd name="connsiteX4" fmla="*/ 216043 w 395557"/>
              <a:gd name="connsiteY4" fmla="*/ 5610 h 361833"/>
              <a:gd name="connsiteX5" fmla="*/ 199213 w 395557"/>
              <a:gd name="connsiteY5" fmla="*/ 14024 h 361833"/>
              <a:gd name="connsiteX6" fmla="*/ 182384 w 395557"/>
              <a:gd name="connsiteY6" fmla="*/ 22439 h 361833"/>
              <a:gd name="connsiteX7" fmla="*/ 185189 w 395557"/>
              <a:gd name="connsiteY7" fmla="*/ 42074 h 361833"/>
              <a:gd name="connsiteX8" fmla="*/ 187994 w 395557"/>
              <a:gd name="connsiteY8" fmla="*/ 50488 h 361833"/>
              <a:gd name="connsiteX9" fmla="*/ 185189 w 395557"/>
              <a:gd name="connsiteY9" fmla="*/ 67318 h 361833"/>
              <a:gd name="connsiteX10" fmla="*/ 134701 w 395557"/>
              <a:gd name="connsiteY10" fmla="*/ 64513 h 361833"/>
              <a:gd name="connsiteX11" fmla="*/ 117871 w 395557"/>
              <a:gd name="connsiteY11" fmla="*/ 53293 h 361833"/>
              <a:gd name="connsiteX12" fmla="*/ 98237 w 395557"/>
              <a:gd name="connsiteY12" fmla="*/ 44878 h 361833"/>
              <a:gd name="connsiteX13" fmla="*/ 87017 w 395557"/>
              <a:gd name="connsiteY13" fmla="*/ 58903 h 361833"/>
              <a:gd name="connsiteX14" fmla="*/ 87017 w 395557"/>
              <a:gd name="connsiteY14" fmla="*/ 78537 h 361833"/>
              <a:gd name="connsiteX15" fmla="*/ 98237 w 395557"/>
              <a:gd name="connsiteY15" fmla="*/ 95367 h 361833"/>
              <a:gd name="connsiteX16" fmla="*/ 101042 w 395557"/>
              <a:gd name="connsiteY16" fmla="*/ 103782 h 361833"/>
              <a:gd name="connsiteX17" fmla="*/ 98237 w 395557"/>
              <a:gd name="connsiteY17" fmla="*/ 123416 h 361833"/>
              <a:gd name="connsiteX18" fmla="*/ 92627 w 395557"/>
              <a:gd name="connsiteY18" fmla="*/ 131831 h 361833"/>
              <a:gd name="connsiteX19" fmla="*/ 89822 w 395557"/>
              <a:gd name="connsiteY19" fmla="*/ 148660 h 361833"/>
              <a:gd name="connsiteX20" fmla="*/ 84212 w 395557"/>
              <a:gd name="connsiteY20" fmla="*/ 165490 h 361833"/>
              <a:gd name="connsiteX21" fmla="*/ 95432 w 395557"/>
              <a:gd name="connsiteY21" fmla="*/ 182319 h 361833"/>
              <a:gd name="connsiteX22" fmla="*/ 112261 w 395557"/>
              <a:gd name="connsiteY22" fmla="*/ 193539 h 361833"/>
              <a:gd name="connsiteX23" fmla="*/ 115066 w 395557"/>
              <a:gd name="connsiteY23" fmla="*/ 201953 h 361833"/>
              <a:gd name="connsiteX24" fmla="*/ 112261 w 395557"/>
              <a:gd name="connsiteY24" fmla="*/ 218783 h 361833"/>
              <a:gd name="connsiteX25" fmla="*/ 103847 w 395557"/>
              <a:gd name="connsiteY25" fmla="*/ 227197 h 361833"/>
              <a:gd name="connsiteX26" fmla="*/ 87017 w 395557"/>
              <a:gd name="connsiteY26" fmla="*/ 235612 h 361833"/>
              <a:gd name="connsiteX27" fmla="*/ 75797 w 395557"/>
              <a:gd name="connsiteY27" fmla="*/ 244027 h 361833"/>
              <a:gd name="connsiteX28" fmla="*/ 56163 w 395557"/>
              <a:gd name="connsiteY28" fmla="*/ 249637 h 361833"/>
              <a:gd name="connsiteX29" fmla="*/ 47748 w 395557"/>
              <a:gd name="connsiteY29" fmla="*/ 255247 h 361833"/>
              <a:gd name="connsiteX30" fmla="*/ 36529 w 395557"/>
              <a:gd name="connsiteY30" fmla="*/ 263661 h 361833"/>
              <a:gd name="connsiteX31" fmla="*/ 28114 w 395557"/>
              <a:gd name="connsiteY31" fmla="*/ 266466 h 361833"/>
              <a:gd name="connsiteX32" fmla="*/ 19699 w 395557"/>
              <a:gd name="connsiteY32" fmla="*/ 272076 h 361833"/>
              <a:gd name="connsiteX33" fmla="*/ 2870 w 395557"/>
              <a:gd name="connsiteY33" fmla="*/ 280491 h 361833"/>
              <a:gd name="connsiteX34" fmla="*/ 65 w 395557"/>
              <a:gd name="connsiteY34" fmla="*/ 288905 h 361833"/>
              <a:gd name="connsiteX35" fmla="*/ 5675 w 395557"/>
              <a:gd name="connsiteY35" fmla="*/ 297320 h 361833"/>
              <a:gd name="connsiteX36" fmla="*/ 8480 w 395557"/>
              <a:gd name="connsiteY36" fmla="*/ 305735 h 361833"/>
              <a:gd name="connsiteX37" fmla="*/ 14090 w 395557"/>
              <a:gd name="connsiteY37" fmla="*/ 333784 h 361833"/>
              <a:gd name="connsiteX38" fmla="*/ 19699 w 395557"/>
              <a:gd name="connsiteY38" fmla="*/ 350613 h 361833"/>
              <a:gd name="connsiteX39" fmla="*/ 28114 w 395557"/>
              <a:gd name="connsiteY39" fmla="*/ 356223 h 361833"/>
              <a:gd name="connsiteX40" fmla="*/ 44943 w 395557"/>
              <a:gd name="connsiteY40" fmla="*/ 361833 h 361833"/>
              <a:gd name="connsiteX41" fmla="*/ 75797 w 395557"/>
              <a:gd name="connsiteY41" fmla="*/ 359028 h 361833"/>
              <a:gd name="connsiteX42" fmla="*/ 87017 w 395557"/>
              <a:gd name="connsiteY42" fmla="*/ 350613 h 361833"/>
              <a:gd name="connsiteX43" fmla="*/ 148725 w 395557"/>
              <a:gd name="connsiteY43" fmla="*/ 347809 h 361833"/>
              <a:gd name="connsiteX44" fmla="*/ 154335 w 395557"/>
              <a:gd name="connsiteY44" fmla="*/ 339394 h 361833"/>
              <a:gd name="connsiteX45" fmla="*/ 165555 w 395557"/>
              <a:gd name="connsiteY45" fmla="*/ 336589 h 361833"/>
              <a:gd name="connsiteX46" fmla="*/ 213238 w 395557"/>
              <a:gd name="connsiteY46" fmla="*/ 328174 h 361833"/>
              <a:gd name="connsiteX47" fmla="*/ 274946 w 395557"/>
              <a:gd name="connsiteY47" fmla="*/ 333784 h 361833"/>
              <a:gd name="connsiteX48" fmla="*/ 291775 w 395557"/>
              <a:gd name="connsiteY48" fmla="*/ 339394 h 361833"/>
              <a:gd name="connsiteX49" fmla="*/ 302995 w 395557"/>
              <a:gd name="connsiteY49" fmla="*/ 336589 h 361833"/>
              <a:gd name="connsiteX50" fmla="*/ 305800 w 395557"/>
              <a:gd name="connsiteY50" fmla="*/ 328174 h 361833"/>
              <a:gd name="connsiteX51" fmla="*/ 308605 w 395557"/>
              <a:gd name="connsiteY51" fmla="*/ 308540 h 361833"/>
              <a:gd name="connsiteX52" fmla="*/ 314215 w 395557"/>
              <a:gd name="connsiteY52" fmla="*/ 280491 h 361833"/>
              <a:gd name="connsiteX53" fmla="*/ 317020 w 395557"/>
              <a:gd name="connsiteY53" fmla="*/ 272076 h 361833"/>
              <a:gd name="connsiteX54" fmla="*/ 322629 w 395557"/>
              <a:gd name="connsiteY54" fmla="*/ 263661 h 361833"/>
              <a:gd name="connsiteX55" fmla="*/ 325434 w 395557"/>
              <a:gd name="connsiteY55" fmla="*/ 252442 h 361833"/>
              <a:gd name="connsiteX56" fmla="*/ 331044 w 395557"/>
              <a:gd name="connsiteY56" fmla="*/ 244027 h 361833"/>
              <a:gd name="connsiteX57" fmla="*/ 336654 w 395557"/>
              <a:gd name="connsiteY57" fmla="*/ 232807 h 361833"/>
              <a:gd name="connsiteX58" fmla="*/ 347874 w 395557"/>
              <a:gd name="connsiteY58" fmla="*/ 215978 h 361833"/>
              <a:gd name="connsiteX59" fmla="*/ 350678 w 395557"/>
              <a:gd name="connsiteY59" fmla="*/ 207563 h 361833"/>
              <a:gd name="connsiteX60" fmla="*/ 353483 w 395557"/>
              <a:gd name="connsiteY60" fmla="*/ 151465 h 361833"/>
              <a:gd name="connsiteX61" fmla="*/ 356288 w 395557"/>
              <a:gd name="connsiteY61" fmla="*/ 140245 h 361833"/>
              <a:gd name="connsiteX62" fmla="*/ 370313 w 395557"/>
              <a:gd name="connsiteY62" fmla="*/ 123416 h 361833"/>
              <a:gd name="connsiteX63" fmla="*/ 378728 w 395557"/>
              <a:gd name="connsiteY63" fmla="*/ 117806 h 361833"/>
              <a:gd name="connsiteX64" fmla="*/ 384337 w 395557"/>
              <a:gd name="connsiteY64" fmla="*/ 109391 h 361833"/>
              <a:gd name="connsiteX65" fmla="*/ 392752 w 395557"/>
              <a:gd name="connsiteY65" fmla="*/ 100977 h 361833"/>
              <a:gd name="connsiteX66" fmla="*/ 395557 w 395557"/>
              <a:gd name="connsiteY66" fmla="*/ 92562 h 361833"/>
              <a:gd name="connsiteX67" fmla="*/ 392752 w 395557"/>
              <a:gd name="connsiteY67" fmla="*/ 81342 h 361833"/>
              <a:gd name="connsiteX68" fmla="*/ 387142 w 395557"/>
              <a:gd name="connsiteY68" fmla="*/ 56098 h 361833"/>
              <a:gd name="connsiteX69" fmla="*/ 375923 w 395557"/>
              <a:gd name="connsiteY69" fmla="*/ 39269 h 361833"/>
              <a:gd name="connsiteX70" fmla="*/ 373118 w 395557"/>
              <a:gd name="connsiteY70" fmla="*/ 22439 h 361833"/>
              <a:gd name="connsiteX71" fmla="*/ 370313 w 395557"/>
              <a:gd name="connsiteY71" fmla="*/ 14024 h 361833"/>
              <a:gd name="connsiteX72" fmla="*/ 361898 w 395557"/>
              <a:gd name="connsiteY72" fmla="*/ 11220 h 361833"/>
              <a:gd name="connsiteX73" fmla="*/ 333849 w 395557"/>
              <a:gd name="connsiteY73" fmla="*/ 8415 h 361833"/>
              <a:gd name="connsiteX74" fmla="*/ 317020 w 395557"/>
              <a:gd name="connsiteY74" fmla="*/ 2805 h 361833"/>
              <a:gd name="connsiteX75" fmla="*/ 297385 w 395557"/>
              <a:gd name="connsiteY75" fmla="*/ 0 h 36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5557" h="361833">
                <a:moveTo>
                  <a:pt x="297385" y="0"/>
                </a:moveTo>
                <a:lnTo>
                  <a:pt x="297385" y="0"/>
                </a:lnTo>
                <a:cubicBezTo>
                  <a:pt x="288970" y="1870"/>
                  <a:pt x="280736" y="4949"/>
                  <a:pt x="272141" y="5610"/>
                </a:cubicBezTo>
                <a:cubicBezTo>
                  <a:pt x="268297" y="5906"/>
                  <a:pt x="264776" y="2805"/>
                  <a:pt x="260921" y="2805"/>
                </a:cubicBezTo>
                <a:cubicBezTo>
                  <a:pt x="245932" y="2805"/>
                  <a:pt x="231002" y="4675"/>
                  <a:pt x="216043" y="5610"/>
                </a:cubicBezTo>
                <a:cubicBezTo>
                  <a:pt x="210433" y="8415"/>
                  <a:pt x="204944" y="11477"/>
                  <a:pt x="199213" y="14024"/>
                </a:cubicBezTo>
                <a:cubicBezTo>
                  <a:pt x="181799" y="21763"/>
                  <a:pt x="199875" y="10778"/>
                  <a:pt x="182384" y="22439"/>
                </a:cubicBezTo>
                <a:cubicBezTo>
                  <a:pt x="183319" y="28984"/>
                  <a:pt x="183892" y="35591"/>
                  <a:pt x="185189" y="42074"/>
                </a:cubicBezTo>
                <a:cubicBezTo>
                  <a:pt x="185769" y="44973"/>
                  <a:pt x="187994" y="47532"/>
                  <a:pt x="187994" y="50488"/>
                </a:cubicBezTo>
                <a:cubicBezTo>
                  <a:pt x="187994" y="56175"/>
                  <a:pt x="186124" y="61708"/>
                  <a:pt x="185189" y="67318"/>
                </a:cubicBezTo>
                <a:cubicBezTo>
                  <a:pt x="168360" y="66383"/>
                  <a:pt x="151202" y="67951"/>
                  <a:pt x="134701" y="64513"/>
                </a:cubicBezTo>
                <a:cubicBezTo>
                  <a:pt x="128100" y="63138"/>
                  <a:pt x="123481" y="57033"/>
                  <a:pt x="117871" y="53293"/>
                </a:cubicBezTo>
                <a:cubicBezTo>
                  <a:pt x="106249" y="45545"/>
                  <a:pt x="112727" y="48501"/>
                  <a:pt x="98237" y="44878"/>
                </a:cubicBezTo>
                <a:cubicBezTo>
                  <a:pt x="94497" y="49553"/>
                  <a:pt x="90190" y="53826"/>
                  <a:pt x="87017" y="58903"/>
                </a:cubicBezTo>
                <a:cubicBezTo>
                  <a:pt x="82929" y="65444"/>
                  <a:pt x="83579" y="71660"/>
                  <a:pt x="87017" y="78537"/>
                </a:cubicBezTo>
                <a:cubicBezTo>
                  <a:pt x="90032" y="84568"/>
                  <a:pt x="96105" y="88971"/>
                  <a:pt x="98237" y="95367"/>
                </a:cubicBezTo>
                <a:lnTo>
                  <a:pt x="101042" y="103782"/>
                </a:lnTo>
                <a:cubicBezTo>
                  <a:pt x="100107" y="110327"/>
                  <a:pt x="100137" y="117084"/>
                  <a:pt x="98237" y="123416"/>
                </a:cubicBezTo>
                <a:cubicBezTo>
                  <a:pt x="97268" y="126645"/>
                  <a:pt x="93693" y="128633"/>
                  <a:pt x="92627" y="131831"/>
                </a:cubicBezTo>
                <a:cubicBezTo>
                  <a:pt x="90829" y="137226"/>
                  <a:pt x="91201" y="143143"/>
                  <a:pt x="89822" y="148660"/>
                </a:cubicBezTo>
                <a:cubicBezTo>
                  <a:pt x="88388" y="154397"/>
                  <a:pt x="84212" y="165490"/>
                  <a:pt x="84212" y="165490"/>
                </a:cubicBezTo>
                <a:cubicBezTo>
                  <a:pt x="87952" y="171100"/>
                  <a:pt x="89822" y="178579"/>
                  <a:pt x="95432" y="182319"/>
                </a:cubicBezTo>
                <a:lnTo>
                  <a:pt x="112261" y="193539"/>
                </a:lnTo>
                <a:cubicBezTo>
                  <a:pt x="113196" y="196344"/>
                  <a:pt x="115066" y="198997"/>
                  <a:pt x="115066" y="201953"/>
                </a:cubicBezTo>
                <a:cubicBezTo>
                  <a:pt x="115066" y="207640"/>
                  <a:pt x="114571" y="213586"/>
                  <a:pt x="112261" y="218783"/>
                </a:cubicBezTo>
                <a:cubicBezTo>
                  <a:pt x="110650" y="222408"/>
                  <a:pt x="106894" y="224658"/>
                  <a:pt x="103847" y="227197"/>
                </a:cubicBezTo>
                <a:cubicBezTo>
                  <a:pt x="96597" y="233239"/>
                  <a:pt x="95451" y="232801"/>
                  <a:pt x="87017" y="235612"/>
                </a:cubicBezTo>
                <a:cubicBezTo>
                  <a:pt x="83277" y="238417"/>
                  <a:pt x="79856" y="241707"/>
                  <a:pt x="75797" y="244027"/>
                </a:cubicBezTo>
                <a:cubicBezTo>
                  <a:pt x="72666" y="245816"/>
                  <a:pt x="58593" y="249030"/>
                  <a:pt x="56163" y="249637"/>
                </a:cubicBezTo>
                <a:cubicBezTo>
                  <a:pt x="53358" y="251507"/>
                  <a:pt x="50491" y="253288"/>
                  <a:pt x="47748" y="255247"/>
                </a:cubicBezTo>
                <a:cubicBezTo>
                  <a:pt x="43944" y="257964"/>
                  <a:pt x="40588" y="261342"/>
                  <a:pt x="36529" y="263661"/>
                </a:cubicBezTo>
                <a:cubicBezTo>
                  <a:pt x="33962" y="265128"/>
                  <a:pt x="30759" y="265144"/>
                  <a:pt x="28114" y="266466"/>
                </a:cubicBezTo>
                <a:cubicBezTo>
                  <a:pt x="25099" y="267974"/>
                  <a:pt x="22714" y="270568"/>
                  <a:pt x="19699" y="272076"/>
                </a:cubicBezTo>
                <a:cubicBezTo>
                  <a:pt x="-3527" y="283690"/>
                  <a:pt x="26988" y="264412"/>
                  <a:pt x="2870" y="280491"/>
                </a:cubicBezTo>
                <a:cubicBezTo>
                  <a:pt x="1935" y="283296"/>
                  <a:pt x="-421" y="285989"/>
                  <a:pt x="65" y="288905"/>
                </a:cubicBezTo>
                <a:cubicBezTo>
                  <a:pt x="619" y="292230"/>
                  <a:pt x="4167" y="294305"/>
                  <a:pt x="5675" y="297320"/>
                </a:cubicBezTo>
                <a:cubicBezTo>
                  <a:pt x="6997" y="299965"/>
                  <a:pt x="7839" y="302849"/>
                  <a:pt x="8480" y="305735"/>
                </a:cubicBezTo>
                <a:cubicBezTo>
                  <a:pt x="12814" y="325238"/>
                  <a:pt x="9299" y="317812"/>
                  <a:pt x="14090" y="333784"/>
                </a:cubicBezTo>
                <a:cubicBezTo>
                  <a:pt x="15789" y="339448"/>
                  <a:pt x="14779" y="347333"/>
                  <a:pt x="19699" y="350613"/>
                </a:cubicBezTo>
                <a:cubicBezTo>
                  <a:pt x="22504" y="352483"/>
                  <a:pt x="25033" y="354854"/>
                  <a:pt x="28114" y="356223"/>
                </a:cubicBezTo>
                <a:cubicBezTo>
                  <a:pt x="33517" y="358625"/>
                  <a:pt x="44943" y="361833"/>
                  <a:pt x="44943" y="361833"/>
                </a:cubicBezTo>
                <a:cubicBezTo>
                  <a:pt x="55228" y="360898"/>
                  <a:pt x="65819" y="361689"/>
                  <a:pt x="75797" y="359028"/>
                </a:cubicBezTo>
                <a:cubicBezTo>
                  <a:pt x="80314" y="357823"/>
                  <a:pt x="82396" y="351324"/>
                  <a:pt x="87017" y="350613"/>
                </a:cubicBezTo>
                <a:cubicBezTo>
                  <a:pt x="107368" y="347482"/>
                  <a:pt x="128156" y="348744"/>
                  <a:pt x="148725" y="347809"/>
                </a:cubicBezTo>
                <a:cubicBezTo>
                  <a:pt x="150595" y="345004"/>
                  <a:pt x="151530" y="341264"/>
                  <a:pt x="154335" y="339394"/>
                </a:cubicBezTo>
                <a:cubicBezTo>
                  <a:pt x="157543" y="337256"/>
                  <a:pt x="161862" y="337697"/>
                  <a:pt x="165555" y="336589"/>
                </a:cubicBezTo>
                <a:cubicBezTo>
                  <a:pt x="196427" y="327327"/>
                  <a:pt x="169080" y="332188"/>
                  <a:pt x="213238" y="328174"/>
                </a:cubicBezTo>
                <a:cubicBezTo>
                  <a:pt x="219293" y="328640"/>
                  <a:pt x="264568" y="331708"/>
                  <a:pt x="274946" y="333784"/>
                </a:cubicBezTo>
                <a:cubicBezTo>
                  <a:pt x="280744" y="334944"/>
                  <a:pt x="291775" y="339394"/>
                  <a:pt x="291775" y="339394"/>
                </a:cubicBezTo>
                <a:cubicBezTo>
                  <a:pt x="295515" y="338459"/>
                  <a:pt x="299985" y="338997"/>
                  <a:pt x="302995" y="336589"/>
                </a:cubicBezTo>
                <a:cubicBezTo>
                  <a:pt x="305304" y="334742"/>
                  <a:pt x="305220" y="331073"/>
                  <a:pt x="305800" y="328174"/>
                </a:cubicBezTo>
                <a:cubicBezTo>
                  <a:pt x="307097" y="321691"/>
                  <a:pt x="307600" y="315074"/>
                  <a:pt x="308605" y="308540"/>
                </a:cubicBezTo>
                <a:cubicBezTo>
                  <a:pt x="310442" y="296599"/>
                  <a:pt x="311116" y="291337"/>
                  <a:pt x="314215" y="280491"/>
                </a:cubicBezTo>
                <a:cubicBezTo>
                  <a:pt x="315027" y="277648"/>
                  <a:pt x="315698" y="274721"/>
                  <a:pt x="317020" y="272076"/>
                </a:cubicBezTo>
                <a:cubicBezTo>
                  <a:pt x="318527" y="269061"/>
                  <a:pt x="320759" y="266466"/>
                  <a:pt x="322629" y="263661"/>
                </a:cubicBezTo>
                <a:cubicBezTo>
                  <a:pt x="323564" y="259921"/>
                  <a:pt x="323915" y="255985"/>
                  <a:pt x="325434" y="252442"/>
                </a:cubicBezTo>
                <a:cubicBezTo>
                  <a:pt x="326762" y="249343"/>
                  <a:pt x="329371" y="246954"/>
                  <a:pt x="331044" y="244027"/>
                </a:cubicBezTo>
                <a:cubicBezTo>
                  <a:pt x="333119" y="240396"/>
                  <a:pt x="334503" y="236393"/>
                  <a:pt x="336654" y="232807"/>
                </a:cubicBezTo>
                <a:cubicBezTo>
                  <a:pt x="340123" y="227026"/>
                  <a:pt x="347874" y="215978"/>
                  <a:pt x="347874" y="215978"/>
                </a:cubicBezTo>
                <a:cubicBezTo>
                  <a:pt x="348809" y="213173"/>
                  <a:pt x="350422" y="210509"/>
                  <a:pt x="350678" y="207563"/>
                </a:cubicBezTo>
                <a:cubicBezTo>
                  <a:pt x="352300" y="188911"/>
                  <a:pt x="351928" y="170123"/>
                  <a:pt x="353483" y="151465"/>
                </a:cubicBezTo>
                <a:cubicBezTo>
                  <a:pt x="353803" y="147623"/>
                  <a:pt x="354769" y="143788"/>
                  <a:pt x="356288" y="140245"/>
                </a:cubicBezTo>
                <a:cubicBezTo>
                  <a:pt x="358739" y="134526"/>
                  <a:pt x="365821" y="127159"/>
                  <a:pt x="370313" y="123416"/>
                </a:cubicBezTo>
                <a:cubicBezTo>
                  <a:pt x="372903" y="121258"/>
                  <a:pt x="375923" y="119676"/>
                  <a:pt x="378728" y="117806"/>
                </a:cubicBezTo>
                <a:cubicBezTo>
                  <a:pt x="380598" y="115001"/>
                  <a:pt x="382179" y="111981"/>
                  <a:pt x="384337" y="109391"/>
                </a:cubicBezTo>
                <a:cubicBezTo>
                  <a:pt x="386876" y="106344"/>
                  <a:pt x="390552" y="104277"/>
                  <a:pt x="392752" y="100977"/>
                </a:cubicBezTo>
                <a:cubicBezTo>
                  <a:pt x="394392" y="98517"/>
                  <a:pt x="394622" y="95367"/>
                  <a:pt x="395557" y="92562"/>
                </a:cubicBezTo>
                <a:cubicBezTo>
                  <a:pt x="394622" y="88822"/>
                  <a:pt x="393508" y="85122"/>
                  <a:pt x="392752" y="81342"/>
                </a:cubicBezTo>
                <a:cubicBezTo>
                  <a:pt x="391753" y="76347"/>
                  <a:pt x="390554" y="62239"/>
                  <a:pt x="387142" y="56098"/>
                </a:cubicBezTo>
                <a:cubicBezTo>
                  <a:pt x="383868" y="50204"/>
                  <a:pt x="375923" y="39269"/>
                  <a:pt x="375923" y="39269"/>
                </a:cubicBezTo>
                <a:cubicBezTo>
                  <a:pt x="374988" y="33659"/>
                  <a:pt x="374352" y="27991"/>
                  <a:pt x="373118" y="22439"/>
                </a:cubicBezTo>
                <a:cubicBezTo>
                  <a:pt x="372477" y="19553"/>
                  <a:pt x="372404" y="16115"/>
                  <a:pt x="370313" y="14024"/>
                </a:cubicBezTo>
                <a:cubicBezTo>
                  <a:pt x="368222" y="11933"/>
                  <a:pt x="364820" y="11670"/>
                  <a:pt x="361898" y="11220"/>
                </a:cubicBezTo>
                <a:cubicBezTo>
                  <a:pt x="352611" y="9791"/>
                  <a:pt x="343199" y="9350"/>
                  <a:pt x="333849" y="8415"/>
                </a:cubicBezTo>
                <a:cubicBezTo>
                  <a:pt x="328239" y="6545"/>
                  <a:pt x="322853" y="3777"/>
                  <a:pt x="317020" y="2805"/>
                </a:cubicBezTo>
                <a:lnTo>
                  <a:pt x="297385" y="0"/>
                </a:lnTo>
                <a:close/>
              </a:path>
            </a:pathLst>
          </a:custGeom>
          <a:solidFill>
            <a:srgbClr val="FF0000">
              <a:alpha val="40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 review exercise:</a:t>
            </a:r>
            <a:br>
              <a:rPr lang="en-US" dirty="0"/>
            </a:br>
            <a:r>
              <a:rPr lang="en-US" dirty="0"/>
              <a:t>Looking at landscapes</a:t>
            </a:r>
          </a:p>
        </p:txBody>
      </p:sp>
      <p:sp>
        <p:nvSpPr>
          <p:cNvPr id="3" name="Content Placeholder 2"/>
          <p:cNvSpPr>
            <a:spLocks noGrp="1"/>
          </p:cNvSpPr>
          <p:nvPr>
            <p:ph idx="1"/>
          </p:nvPr>
        </p:nvSpPr>
        <p:spPr>
          <a:xfrm>
            <a:off x="457200" y="1828800"/>
            <a:ext cx="8229600" cy="4525963"/>
          </a:xfrm>
        </p:spPr>
        <p:txBody>
          <a:bodyPr/>
          <a:lstStyle/>
          <a:p>
            <a:r>
              <a:rPr lang="en-US" i="1" dirty="0"/>
              <a:t>Based on a landscape photo, explain how humans both </a:t>
            </a:r>
            <a:r>
              <a:rPr lang="en-US" b="1" i="1" dirty="0">
                <a:solidFill>
                  <a:srgbClr val="FFFF00"/>
                </a:solidFill>
                <a:effectLst>
                  <a:outerShdw blurRad="38100" dist="38100" dir="2700000" algn="tl">
                    <a:srgbClr val="000000">
                      <a:alpha val="43137"/>
                    </a:srgbClr>
                  </a:outerShdw>
                </a:effectLst>
              </a:rPr>
              <a:t>exploit</a:t>
            </a:r>
            <a:r>
              <a:rPr lang="en-US" i="1" dirty="0"/>
              <a:t> and </a:t>
            </a:r>
            <a:r>
              <a:rPr lang="en-US" b="1" i="1" dirty="0">
                <a:solidFill>
                  <a:srgbClr val="FFFF00"/>
                </a:solidFill>
                <a:effectLst>
                  <a:outerShdw blurRad="38100" dist="38100" dir="2700000" algn="tl">
                    <a:srgbClr val="000000">
                      <a:alpha val="43137"/>
                    </a:srgbClr>
                  </a:outerShdw>
                </a:effectLst>
              </a:rPr>
              <a:t>adapt</a:t>
            </a:r>
            <a:r>
              <a:rPr lang="en-US" i="1" dirty="0"/>
              <a:t> to environmental conditions.</a:t>
            </a:r>
            <a:endParaRPr lang="en-US" dirty="0"/>
          </a:p>
          <a:p>
            <a:pPr lvl="1"/>
            <a:r>
              <a:rPr lang="en-US" i="1" dirty="0"/>
              <a:t>How did the Irish shape the landscape to suit their own needs?  </a:t>
            </a:r>
            <a:endParaRPr lang="en-US" dirty="0"/>
          </a:p>
          <a:p>
            <a:pPr lvl="1"/>
            <a:r>
              <a:rPr lang="en-US" i="1" dirty="0"/>
              <a:t>How did they take advantage of the particular resources of a place to create unique landscapes and ways of living?</a:t>
            </a:r>
            <a:endParaRPr lang="en-US" dirty="0"/>
          </a:p>
          <a:p>
            <a:endParaRPr lang="en-US" dirty="0"/>
          </a:p>
        </p:txBody>
      </p:sp>
    </p:spTree>
    <p:extLst>
      <p:ext uri="{BB962C8B-B14F-4D97-AF65-F5344CB8AC3E}">
        <p14:creationId xmlns:p14="http://schemas.microsoft.com/office/powerpoint/2010/main" val="952949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641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ttle-ice-age.png"/>
          <p:cNvPicPr>
            <a:picLocks noChangeAspect="1"/>
          </p:cNvPicPr>
          <p:nvPr/>
        </p:nvPicPr>
        <p:blipFill>
          <a:blip r:embed="rId2"/>
          <a:stretch>
            <a:fillRect/>
          </a:stretch>
        </p:blipFill>
        <p:spPr>
          <a:xfrm>
            <a:off x="957672" y="762000"/>
            <a:ext cx="7500528" cy="5534613"/>
          </a:xfrm>
          <a:prstGeom prst="rect">
            <a:avLst/>
          </a:prstGeom>
        </p:spPr>
      </p:pic>
    </p:spTree>
    <p:extLst>
      <p:ext uri="{BB962C8B-B14F-4D97-AF65-F5344CB8AC3E}">
        <p14:creationId xmlns:p14="http://schemas.microsoft.com/office/powerpoint/2010/main" val="3121371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10109"/>
            <a:ext cx="4724400" cy="6637782"/>
          </a:xfrm>
          <a:prstGeom prst="rect">
            <a:avLst/>
          </a:prstGeom>
        </p:spPr>
      </p:pic>
    </p:spTree>
    <p:extLst>
      <p:ext uri="{BB962C8B-B14F-4D97-AF65-F5344CB8AC3E}">
        <p14:creationId xmlns:p14="http://schemas.microsoft.com/office/powerpoint/2010/main" val="3856686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687388" y="228600"/>
            <a:ext cx="7769225" cy="685800"/>
          </a:xfrm>
          <a:prstGeom prst="rect">
            <a:avLst/>
          </a:prstGeom>
          <a:noFill/>
          <a:ln w="38100">
            <a:solidFill>
              <a:srgbClr val="CC3300"/>
            </a:solidFill>
            <a:miter lim="800000"/>
            <a:headEnd/>
            <a:tailEnd/>
          </a:ln>
          <a:effectLst/>
        </p:spPr>
        <p:txBody>
          <a:bodyPr anchor="ctr"/>
          <a:lstStyle/>
          <a:p>
            <a:pPr algn="ctr" fontAlgn="base">
              <a:spcBef>
                <a:spcPct val="0"/>
              </a:spcBef>
              <a:spcAft>
                <a:spcPct val="0"/>
              </a:spcAft>
            </a:pPr>
            <a:r>
              <a:rPr lang="en-US" sz="2800" dirty="0"/>
              <a:t>Air Masses</a:t>
            </a:r>
            <a:endParaRPr lang="en-US" sz="2800" b="1" dirty="0">
              <a:effectLst>
                <a:outerShdw blurRad="38100" dist="38100" dir="2700000" algn="tl">
                  <a:srgbClr val="C0C0C0"/>
                </a:outerShdw>
              </a:effectLst>
            </a:endParaRPr>
          </a:p>
        </p:txBody>
      </p:sp>
      <p:sp>
        <p:nvSpPr>
          <p:cNvPr id="163842" name="Text Box 2"/>
          <p:cNvSpPr txBox="1">
            <a:spLocks noChangeArrowheads="1"/>
          </p:cNvSpPr>
          <p:nvPr/>
        </p:nvSpPr>
        <p:spPr bwMode="auto">
          <a:xfrm>
            <a:off x="687388" y="1143000"/>
            <a:ext cx="7769225" cy="5257800"/>
          </a:xfrm>
          <a:prstGeom prst="rect">
            <a:avLst/>
          </a:prstGeom>
          <a:noFill/>
          <a:ln w="50800" algn="ctr">
            <a:solidFill>
              <a:srgbClr val="0000FF"/>
            </a:solidFill>
            <a:miter lim="800000"/>
            <a:headEnd/>
            <a:tailEnd/>
          </a:ln>
          <a:effectLst/>
        </p:spPr>
        <p:txBody>
          <a:bodyPr anchor="ctr" anchorCtr="1"/>
          <a:lstStyle/>
          <a:p>
            <a:pPr marL="228600" indent="-228600" fontAlgn="base">
              <a:lnSpc>
                <a:spcPct val="95000"/>
              </a:lnSpc>
              <a:spcBef>
                <a:spcPct val="20000"/>
              </a:spcBef>
              <a:spcAft>
                <a:spcPct val="0"/>
              </a:spcAft>
              <a:buFontTx/>
              <a:buChar char="•"/>
            </a:pPr>
            <a:r>
              <a:rPr lang="en-US" sz="2400" b="1" dirty="0"/>
              <a:t>What is an</a:t>
            </a:r>
            <a:r>
              <a:rPr lang="en-US" sz="2400" b="1" dirty="0">
                <a:effectLst>
                  <a:outerShdw blurRad="38100" dist="38100" dir="2700000" algn="tl">
                    <a:srgbClr val="C0C0C0"/>
                  </a:outerShdw>
                </a:effectLst>
              </a:rPr>
              <a:t> </a:t>
            </a:r>
            <a:r>
              <a:rPr lang="en-US" sz="2400" b="1" dirty="0">
                <a:solidFill>
                  <a:srgbClr val="FFCC00"/>
                </a:solidFill>
                <a:effectLst>
                  <a:outerShdw blurRad="38100" dist="38100" dir="2700000" algn="tl">
                    <a:srgbClr val="C0C0C0"/>
                  </a:outerShdw>
                </a:effectLst>
              </a:rPr>
              <a:t>Air Mass</a:t>
            </a:r>
            <a:r>
              <a:rPr lang="en-US" sz="2400" b="1" dirty="0"/>
              <a:t>?</a:t>
            </a:r>
          </a:p>
          <a:p>
            <a:pPr marL="685800" lvl="1" indent="-228600" fontAlgn="base">
              <a:lnSpc>
                <a:spcPct val="95000"/>
              </a:lnSpc>
              <a:spcBef>
                <a:spcPct val="20000"/>
              </a:spcBef>
              <a:spcAft>
                <a:spcPct val="0"/>
              </a:spcAft>
              <a:buFontTx/>
              <a:buChar char="•"/>
            </a:pPr>
            <a:r>
              <a:rPr lang="en-US" sz="2400" b="1" dirty="0"/>
              <a:t>An extensive body of air that has relatively </a:t>
            </a:r>
            <a:br>
              <a:rPr lang="en-US" sz="2400" b="1" dirty="0"/>
            </a:br>
            <a:r>
              <a:rPr lang="en-US" sz="2400" b="1" dirty="0"/>
              <a:t>uniform</a:t>
            </a:r>
            <a:r>
              <a:rPr lang="en-US" sz="2400" dirty="0"/>
              <a:t> </a:t>
            </a:r>
            <a:r>
              <a:rPr lang="en-US" sz="2400" b="1" dirty="0">
                <a:solidFill>
                  <a:srgbClr val="FFCC00"/>
                </a:solidFill>
                <a:effectLst>
                  <a:outerShdw blurRad="38100" dist="38100" dir="2700000" algn="tl">
                    <a:srgbClr val="C0C0C0"/>
                  </a:outerShdw>
                </a:effectLst>
              </a:rPr>
              <a:t>temperature</a:t>
            </a:r>
            <a:r>
              <a:rPr lang="en-US" sz="2400" dirty="0"/>
              <a:t> </a:t>
            </a:r>
            <a:r>
              <a:rPr lang="en-US" sz="2400" b="1" dirty="0"/>
              <a:t>and</a:t>
            </a:r>
            <a:r>
              <a:rPr lang="en-US" sz="2400" dirty="0"/>
              <a:t> </a:t>
            </a:r>
            <a:r>
              <a:rPr lang="en-US" sz="2400" b="1" dirty="0">
                <a:solidFill>
                  <a:srgbClr val="FFCC00"/>
                </a:solidFill>
                <a:effectLst>
                  <a:outerShdw blurRad="38100" dist="38100" dir="2700000" algn="tl">
                    <a:srgbClr val="C0C0C0"/>
                  </a:outerShdw>
                </a:effectLst>
              </a:rPr>
              <a:t>humidity</a:t>
            </a:r>
            <a:r>
              <a:rPr lang="en-US" sz="2400" dirty="0"/>
              <a:t> </a:t>
            </a:r>
            <a:r>
              <a:rPr lang="en-US" sz="2400" b="1" dirty="0"/>
              <a:t>derived </a:t>
            </a:r>
            <a:br>
              <a:rPr lang="en-US" sz="2400" b="1" dirty="0"/>
            </a:br>
            <a:r>
              <a:rPr lang="en-US" sz="2400" b="1" dirty="0"/>
              <a:t>from a</a:t>
            </a:r>
            <a:r>
              <a:rPr lang="en-US" sz="2400" dirty="0"/>
              <a:t> </a:t>
            </a:r>
            <a:r>
              <a:rPr lang="en-US" sz="2400" b="1" dirty="0">
                <a:solidFill>
                  <a:srgbClr val="FFCC00"/>
                </a:solidFill>
                <a:effectLst>
                  <a:outerShdw blurRad="38100" dist="38100" dir="2700000" algn="tl">
                    <a:srgbClr val="C0C0C0"/>
                  </a:outerShdw>
                </a:effectLst>
              </a:rPr>
              <a:t>source region</a:t>
            </a:r>
            <a:r>
              <a:rPr lang="en-US" sz="2400" dirty="0"/>
              <a:t/>
            </a:r>
            <a:br>
              <a:rPr lang="en-US" sz="2400" dirty="0"/>
            </a:br>
            <a:endParaRPr lang="en-US" sz="1000" dirty="0"/>
          </a:p>
          <a:p>
            <a:pPr marL="228600" indent="-228600" fontAlgn="base">
              <a:lnSpc>
                <a:spcPct val="95000"/>
              </a:lnSpc>
              <a:spcBef>
                <a:spcPct val="20000"/>
              </a:spcBef>
              <a:spcAft>
                <a:spcPct val="0"/>
              </a:spcAft>
              <a:buFontTx/>
              <a:buChar char="•"/>
            </a:pPr>
            <a:r>
              <a:rPr lang="en-US" sz="2400" b="1" dirty="0">
                <a:solidFill>
                  <a:srgbClr val="FFCC00"/>
                </a:solidFill>
                <a:effectLst>
                  <a:outerShdw blurRad="38100" dist="38100" dir="2700000" algn="tl">
                    <a:srgbClr val="C0C0C0"/>
                  </a:outerShdw>
                </a:effectLst>
              </a:rPr>
              <a:t>Source Region</a:t>
            </a:r>
          </a:p>
          <a:p>
            <a:pPr marL="685800" lvl="1" indent="-228600" fontAlgn="base">
              <a:lnSpc>
                <a:spcPct val="95000"/>
              </a:lnSpc>
              <a:spcBef>
                <a:spcPct val="20000"/>
              </a:spcBef>
              <a:spcAft>
                <a:spcPct val="0"/>
              </a:spcAft>
              <a:buFontTx/>
              <a:buChar char="•"/>
            </a:pPr>
            <a:r>
              <a:rPr lang="en-US" sz="2400" b="1" dirty="0"/>
              <a:t>The place where an air mass “gets” its </a:t>
            </a:r>
            <a:br>
              <a:rPr lang="en-US" sz="2400" b="1" dirty="0"/>
            </a:br>
            <a:r>
              <a:rPr lang="en-US" sz="2400" b="1" dirty="0"/>
              <a:t>temperature and humidity characteristics</a:t>
            </a:r>
          </a:p>
          <a:p>
            <a:pPr marL="685800" lvl="1" indent="-228600" fontAlgn="base">
              <a:lnSpc>
                <a:spcPct val="95000"/>
              </a:lnSpc>
              <a:spcBef>
                <a:spcPct val="20000"/>
              </a:spcBef>
              <a:spcAft>
                <a:spcPct val="0"/>
              </a:spcAft>
              <a:buFontTx/>
              <a:buChar char="•"/>
            </a:pPr>
            <a:r>
              <a:rPr lang="en-US" sz="2400" b="1" dirty="0"/>
              <a:t>Air needs to “sit” over this area to “get” </a:t>
            </a:r>
            <a:br>
              <a:rPr lang="en-US" sz="2400" b="1" dirty="0"/>
            </a:br>
            <a:r>
              <a:rPr lang="en-US" sz="2400" b="1" dirty="0"/>
              <a:t>humidity &amp; temp</a:t>
            </a:r>
            <a:br>
              <a:rPr lang="en-US" sz="2400" b="1" dirty="0"/>
            </a:br>
            <a:r>
              <a:rPr lang="en-US" sz="2400" b="1" dirty="0"/>
              <a:t>(air stagnates over this area and acquires characteristics)</a:t>
            </a:r>
          </a:p>
        </p:txBody>
      </p:sp>
    </p:spTree>
    <p:extLst>
      <p:ext uri="{BB962C8B-B14F-4D97-AF65-F5344CB8AC3E}">
        <p14:creationId xmlns:p14="http://schemas.microsoft.com/office/powerpoint/2010/main" val="2465407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687388" y="228600"/>
            <a:ext cx="7769225" cy="685800"/>
          </a:xfrm>
          <a:prstGeom prst="rect">
            <a:avLst/>
          </a:prstGeom>
          <a:noFill/>
          <a:ln w="38100">
            <a:solidFill>
              <a:srgbClr val="CC3300"/>
            </a:solidFill>
            <a:miter lim="800000"/>
            <a:headEnd/>
            <a:tailEnd/>
          </a:ln>
          <a:effectLst/>
        </p:spPr>
        <p:txBody>
          <a:bodyPr anchor="ctr"/>
          <a:lstStyle/>
          <a:p>
            <a:pPr algn="ctr" fontAlgn="base">
              <a:spcBef>
                <a:spcPct val="0"/>
              </a:spcBef>
              <a:spcAft>
                <a:spcPct val="0"/>
              </a:spcAft>
            </a:pPr>
            <a:r>
              <a:rPr lang="en-US" sz="2800" dirty="0"/>
              <a:t>Air Masses</a:t>
            </a:r>
            <a:endParaRPr lang="en-US" sz="2800" b="1" dirty="0">
              <a:effectLst>
                <a:outerShdw blurRad="38100" dist="38100" dir="2700000" algn="tl">
                  <a:srgbClr val="C0C0C0"/>
                </a:outerShdw>
              </a:effectLst>
            </a:endParaRPr>
          </a:p>
        </p:txBody>
      </p:sp>
      <p:sp>
        <p:nvSpPr>
          <p:cNvPr id="163842" name="Text Box 2"/>
          <p:cNvSpPr txBox="1">
            <a:spLocks noChangeArrowheads="1"/>
          </p:cNvSpPr>
          <p:nvPr/>
        </p:nvSpPr>
        <p:spPr bwMode="auto">
          <a:xfrm>
            <a:off x="715097" y="1447800"/>
            <a:ext cx="7769225" cy="5257800"/>
          </a:xfrm>
          <a:prstGeom prst="rect">
            <a:avLst/>
          </a:prstGeom>
          <a:noFill/>
          <a:ln w="50800" algn="ctr">
            <a:solidFill>
              <a:srgbClr val="0000FF"/>
            </a:solidFill>
            <a:miter lim="800000"/>
            <a:headEnd/>
            <a:tailEnd/>
          </a:ln>
          <a:effectLst/>
        </p:spPr>
        <p:txBody>
          <a:bodyPr anchor="ctr" anchorCtr="1"/>
          <a:lstStyle/>
          <a:p>
            <a:pPr marL="228600" indent="-228600" fontAlgn="base">
              <a:lnSpc>
                <a:spcPct val="95000"/>
              </a:lnSpc>
              <a:spcBef>
                <a:spcPct val="20000"/>
              </a:spcBef>
              <a:spcAft>
                <a:spcPct val="0"/>
              </a:spcAft>
              <a:buFontTx/>
              <a:buChar char="•"/>
            </a:pPr>
            <a:r>
              <a:rPr lang="en-US" sz="2400" b="1" dirty="0">
                <a:effectLst>
                  <a:outerShdw blurRad="38100" dist="38100" dir="2700000" algn="tl">
                    <a:srgbClr val="C0C0C0"/>
                  </a:outerShdw>
                </a:effectLst>
              </a:rPr>
              <a:t>Source Region</a:t>
            </a:r>
          </a:p>
          <a:p>
            <a:pPr marL="685800" lvl="1" indent="-228600" fontAlgn="base">
              <a:lnSpc>
                <a:spcPct val="95000"/>
              </a:lnSpc>
              <a:spcBef>
                <a:spcPct val="20000"/>
              </a:spcBef>
              <a:spcAft>
                <a:spcPct val="0"/>
              </a:spcAft>
              <a:buFontTx/>
              <a:buChar char="•"/>
            </a:pPr>
            <a:r>
              <a:rPr lang="en-US" sz="2400" b="1" dirty="0">
                <a:effectLst>
                  <a:outerShdw blurRad="38100" dist="38100" dir="2700000" algn="tl">
                    <a:srgbClr val="C0C0C0"/>
                  </a:outerShdw>
                </a:effectLst>
              </a:rPr>
              <a:t>Humidity</a:t>
            </a:r>
            <a:r>
              <a:rPr lang="en-US" sz="2400" dirty="0"/>
              <a:t>: Large uniform areas</a:t>
            </a:r>
          </a:p>
          <a:p>
            <a:pPr marL="1141413" lvl="2" indent="-225425" fontAlgn="base">
              <a:lnSpc>
                <a:spcPct val="95000"/>
              </a:lnSpc>
              <a:spcBef>
                <a:spcPct val="20000"/>
              </a:spcBef>
              <a:spcAft>
                <a:spcPct val="0"/>
              </a:spcAft>
              <a:buFontTx/>
              <a:buChar char="•"/>
            </a:pPr>
            <a:r>
              <a:rPr lang="en-US" sz="2400" b="1" dirty="0"/>
              <a:t>Land = </a:t>
            </a:r>
            <a:r>
              <a:rPr lang="en-US" sz="2400" b="1" dirty="0">
                <a:effectLst>
                  <a:outerShdw blurRad="38100" dist="38100" dir="2700000" algn="tl">
                    <a:srgbClr val="C0C0C0"/>
                  </a:outerShdw>
                </a:effectLst>
              </a:rPr>
              <a:t>C</a:t>
            </a:r>
            <a:r>
              <a:rPr lang="en-US" sz="2400" b="1" dirty="0"/>
              <a:t>ontinental = Dry</a:t>
            </a:r>
          </a:p>
          <a:p>
            <a:pPr marL="1141413" lvl="2" indent="-225425" fontAlgn="base">
              <a:lnSpc>
                <a:spcPct val="95000"/>
              </a:lnSpc>
              <a:spcBef>
                <a:spcPct val="20000"/>
              </a:spcBef>
              <a:spcAft>
                <a:spcPct val="0"/>
              </a:spcAft>
              <a:buFontTx/>
              <a:buChar char="•"/>
            </a:pPr>
            <a:r>
              <a:rPr lang="en-US" sz="2400" b="1" dirty="0"/>
              <a:t>Water = </a:t>
            </a:r>
            <a:r>
              <a:rPr lang="en-US" sz="2400" b="1" dirty="0">
                <a:effectLst>
                  <a:outerShdw blurRad="38100" dist="38100" dir="2700000" algn="tl">
                    <a:srgbClr val="C0C0C0"/>
                  </a:outerShdw>
                </a:effectLst>
              </a:rPr>
              <a:t>M</a:t>
            </a:r>
            <a:r>
              <a:rPr lang="en-US" sz="2400" b="1" dirty="0"/>
              <a:t>aritime = Humid</a:t>
            </a:r>
          </a:p>
          <a:p>
            <a:pPr marL="685800" lvl="1" indent="-228600" fontAlgn="base">
              <a:lnSpc>
                <a:spcPct val="95000"/>
              </a:lnSpc>
              <a:spcBef>
                <a:spcPct val="20000"/>
              </a:spcBef>
              <a:spcAft>
                <a:spcPct val="0"/>
              </a:spcAft>
              <a:buFontTx/>
              <a:buChar char="•"/>
            </a:pPr>
            <a:r>
              <a:rPr lang="en-US" sz="2400" b="1" dirty="0">
                <a:effectLst>
                  <a:outerShdw blurRad="38100" dist="38100" dir="2700000" algn="tl">
                    <a:srgbClr val="C0C0C0"/>
                  </a:outerShdw>
                </a:effectLst>
              </a:rPr>
              <a:t>Temperature</a:t>
            </a:r>
            <a:r>
              <a:rPr lang="en-US" sz="2400" dirty="0"/>
              <a:t>: Latitude</a:t>
            </a:r>
          </a:p>
          <a:p>
            <a:pPr marL="1141413" lvl="2" indent="-225425" fontAlgn="base">
              <a:lnSpc>
                <a:spcPct val="95000"/>
              </a:lnSpc>
              <a:spcBef>
                <a:spcPct val="20000"/>
              </a:spcBef>
              <a:spcAft>
                <a:spcPct val="0"/>
              </a:spcAft>
              <a:buFontTx/>
              <a:buChar char="•"/>
            </a:pPr>
            <a:r>
              <a:rPr lang="en-US" sz="2400" dirty="0">
                <a:effectLst>
                  <a:outerShdw blurRad="38100" dist="38100" dir="2700000" algn="tl">
                    <a:srgbClr val="C0C0C0"/>
                  </a:outerShdw>
                </a:effectLst>
              </a:rPr>
              <a:t>A</a:t>
            </a:r>
            <a:r>
              <a:rPr lang="en-US" sz="2400" dirty="0"/>
              <a:t>rctic</a:t>
            </a:r>
            <a:r>
              <a:rPr lang="en-US" sz="2400" dirty="0">
                <a:effectLst>
                  <a:outerShdw blurRad="38100" dist="38100" dir="2700000" algn="tl">
                    <a:srgbClr val="C0C0C0"/>
                  </a:outerShdw>
                </a:effectLst>
              </a:rPr>
              <a:t> </a:t>
            </a:r>
            <a:r>
              <a:rPr lang="en-US" sz="2400" dirty="0"/>
              <a:t>= Very Cold</a:t>
            </a:r>
          </a:p>
          <a:p>
            <a:pPr marL="1141413" lvl="2" indent="-225425" fontAlgn="base">
              <a:lnSpc>
                <a:spcPct val="95000"/>
              </a:lnSpc>
              <a:spcBef>
                <a:spcPct val="20000"/>
              </a:spcBef>
              <a:spcAft>
                <a:spcPct val="0"/>
              </a:spcAft>
              <a:buFontTx/>
              <a:buChar char="•"/>
            </a:pPr>
            <a:r>
              <a:rPr lang="en-US" sz="2400" dirty="0">
                <a:effectLst>
                  <a:outerShdw blurRad="38100" dist="38100" dir="2700000" algn="tl">
                    <a:srgbClr val="C0C0C0"/>
                  </a:outerShdw>
                </a:effectLst>
              </a:rPr>
              <a:t>P</a:t>
            </a:r>
            <a:r>
              <a:rPr lang="en-US" sz="2400" dirty="0"/>
              <a:t>olar = Cold</a:t>
            </a:r>
          </a:p>
          <a:p>
            <a:pPr marL="1141413" lvl="2" indent="-225425" fontAlgn="base">
              <a:lnSpc>
                <a:spcPct val="95000"/>
              </a:lnSpc>
              <a:spcBef>
                <a:spcPct val="20000"/>
              </a:spcBef>
              <a:spcAft>
                <a:spcPct val="0"/>
              </a:spcAft>
              <a:buFontTx/>
              <a:buChar char="•"/>
            </a:pPr>
            <a:r>
              <a:rPr lang="en-US" sz="2400" dirty="0">
                <a:effectLst>
                  <a:outerShdw blurRad="38100" dist="38100" dir="2700000" algn="tl">
                    <a:srgbClr val="C0C0C0"/>
                  </a:outerShdw>
                </a:effectLst>
              </a:rPr>
              <a:t>T</a:t>
            </a:r>
            <a:r>
              <a:rPr lang="en-US" sz="2400" dirty="0"/>
              <a:t>ropical = Warm</a:t>
            </a:r>
          </a:p>
          <a:p>
            <a:pPr marL="1141413" lvl="2" indent="-225425" fontAlgn="base">
              <a:lnSpc>
                <a:spcPct val="95000"/>
              </a:lnSpc>
              <a:spcBef>
                <a:spcPct val="20000"/>
              </a:spcBef>
              <a:spcAft>
                <a:spcPct val="0"/>
              </a:spcAft>
              <a:buFontTx/>
              <a:buChar char="•"/>
            </a:pPr>
            <a:r>
              <a:rPr lang="en-US" sz="2400" dirty="0">
                <a:effectLst>
                  <a:outerShdw blurRad="38100" dist="38100" dir="2700000" algn="tl">
                    <a:srgbClr val="C0C0C0"/>
                  </a:outerShdw>
                </a:effectLst>
              </a:rPr>
              <a:t>E</a:t>
            </a:r>
            <a:r>
              <a:rPr lang="en-US" sz="2400" dirty="0"/>
              <a:t>quatorial = Hot</a:t>
            </a:r>
          </a:p>
        </p:txBody>
      </p:sp>
    </p:spTree>
    <p:extLst>
      <p:ext uri="{BB962C8B-B14F-4D97-AF65-F5344CB8AC3E}">
        <p14:creationId xmlns:p14="http://schemas.microsoft.com/office/powerpoint/2010/main" val="4099303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687388" y="228600"/>
            <a:ext cx="7769225" cy="685800"/>
          </a:xfrm>
          <a:prstGeom prst="rect">
            <a:avLst/>
          </a:prstGeom>
          <a:noFill/>
          <a:ln w="38100">
            <a:solidFill>
              <a:srgbClr val="CC3300"/>
            </a:solidFill>
            <a:miter lim="800000"/>
            <a:headEnd/>
            <a:tailEnd/>
          </a:ln>
          <a:effectLst/>
        </p:spPr>
        <p:txBody>
          <a:bodyPr anchor="ctr"/>
          <a:lstStyle/>
          <a:p>
            <a:pPr algn="ctr" fontAlgn="base">
              <a:spcBef>
                <a:spcPct val="0"/>
              </a:spcBef>
              <a:spcAft>
                <a:spcPct val="0"/>
              </a:spcAft>
            </a:pPr>
            <a:r>
              <a:rPr lang="en-US" sz="2800" dirty="0"/>
              <a:t>Source Regions</a:t>
            </a:r>
            <a:endParaRPr lang="en-US" sz="2800" b="1" dirty="0">
              <a:effectLst>
                <a:outerShdw blurRad="38100" dist="38100" dir="2700000" algn="tl">
                  <a:srgbClr val="C0C0C0"/>
                </a:outerShdw>
              </a:effectLst>
            </a:endParaRPr>
          </a:p>
        </p:txBody>
      </p:sp>
      <p:sp>
        <p:nvSpPr>
          <p:cNvPr id="130051" name="Rectangle 3"/>
          <p:cNvSpPr>
            <a:spLocks noChangeArrowheads="1"/>
          </p:cNvSpPr>
          <p:nvPr/>
        </p:nvSpPr>
        <p:spPr bwMode="auto">
          <a:xfrm>
            <a:off x="685800" y="1295400"/>
            <a:ext cx="7772400" cy="5029200"/>
          </a:xfrm>
          <a:prstGeom prst="rect">
            <a:avLst/>
          </a:prstGeom>
          <a:noFill/>
          <a:ln w="50800">
            <a:solidFill>
              <a:srgbClr val="0000FF"/>
            </a:solidFill>
            <a:miter lim="800000"/>
            <a:headEnd/>
            <a:tailEnd/>
          </a:ln>
        </p:spPr>
        <p:txBody>
          <a:bodyPr anchor="ctr" anchorCtr="1"/>
          <a:lstStyle/>
          <a:p>
            <a:pPr marL="282575" indent="-282575" eaLnBrk="0" fontAlgn="base" hangingPunct="0">
              <a:spcBef>
                <a:spcPct val="20000"/>
              </a:spcBef>
              <a:spcAft>
                <a:spcPct val="0"/>
              </a:spcAft>
              <a:buClr>
                <a:srgbClr val="000000"/>
              </a:buClr>
              <a:buFont typeface="Arial" pitchFamily="34" charset="0"/>
              <a:buChar char="•"/>
            </a:pPr>
            <a:r>
              <a:rPr lang="en-US" sz="3200" b="1" dirty="0">
                <a:solidFill>
                  <a:srgbClr val="CC3300"/>
                </a:solidFill>
                <a:effectLst>
                  <a:outerShdw blurRad="38100" dist="38100" dir="2700000" algn="tl">
                    <a:srgbClr val="C0C0C0"/>
                  </a:outerShdw>
                </a:effectLst>
              </a:rPr>
              <a:t>mA = </a:t>
            </a:r>
            <a:r>
              <a:rPr lang="en-US" sz="3200" b="1" i="1" dirty="0">
                <a:solidFill>
                  <a:srgbClr val="0000FF"/>
                </a:solidFill>
                <a:effectLst>
                  <a:outerShdw blurRad="38100" dist="38100" dir="2700000" algn="tl">
                    <a:srgbClr val="C0C0C0"/>
                  </a:outerShdw>
                </a:effectLst>
              </a:rPr>
              <a:t>maritime</a:t>
            </a:r>
            <a:r>
              <a:rPr lang="en-US" sz="3200" b="1" i="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i="1" dirty="0">
                <a:solidFill>
                  <a:srgbClr val="006699"/>
                </a:solidFill>
                <a:effectLst>
                  <a:outerShdw blurRad="38100" dist="38100" dir="2700000" algn="tl">
                    <a:srgbClr val="C0C0C0"/>
                  </a:outerShdw>
                </a:effectLst>
              </a:rPr>
              <a:t>arctic</a:t>
            </a:r>
          </a:p>
          <a:p>
            <a:pPr eaLnBrk="0" fontAlgn="base" hangingPunct="0">
              <a:spcBef>
                <a:spcPct val="20000"/>
              </a:spcBef>
              <a:spcAft>
                <a:spcPct val="0"/>
              </a:spcAft>
              <a:buClr>
                <a:srgbClr val="000000"/>
              </a:buClr>
              <a:buFontTx/>
              <a:buChar char="•"/>
            </a:pPr>
            <a:r>
              <a:rPr lang="en-US" sz="3200" b="1" dirty="0">
                <a:solidFill>
                  <a:srgbClr val="CC3300"/>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mP</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00FF"/>
                </a:solidFill>
                <a:effectLst>
                  <a:outerShdw blurRad="38100" dist="38100" dir="2700000" algn="tl">
                    <a:srgbClr val="C0C0C0"/>
                  </a:outerShdw>
                </a:effectLst>
              </a:rPr>
              <a:t>maritime </a:t>
            </a:r>
            <a:r>
              <a:rPr lang="en-US" sz="3200" b="1" i="1" dirty="0">
                <a:solidFill>
                  <a:srgbClr val="3399FF"/>
                </a:solidFill>
                <a:effectLst>
                  <a:outerShdw blurRad="38100" dist="38100" dir="2700000" algn="tl">
                    <a:srgbClr val="C0C0C0"/>
                  </a:outerShdw>
                </a:effectLst>
              </a:rPr>
              <a:t>polar</a:t>
            </a:r>
          </a:p>
          <a:p>
            <a:pPr eaLnBrk="0" fontAlgn="base" hangingPunct="0">
              <a:spcBef>
                <a:spcPct val="20000"/>
              </a:spcBef>
              <a:spcAft>
                <a:spcPct val="0"/>
              </a:spcAft>
              <a:buClr>
                <a:srgbClr val="000000"/>
              </a:buClr>
              <a:buFontTx/>
              <a:buChar char="•"/>
            </a:pPr>
            <a:r>
              <a:rPr lang="en-US" sz="3200" b="1" dirty="0">
                <a:solidFill>
                  <a:srgbClr val="0000FF"/>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mT</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00FF"/>
                </a:solidFill>
                <a:effectLst>
                  <a:outerShdw blurRad="38100" dist="38100" dir="2700000" algn="tl">
                    <a:srgbClr val="C0C0C0"/>
                  </a:outerShdw>
                </a:effectLst>
              </a:rPr>
              <a:t>maritime </a:t>
            </a:r>
            <a:r>
              <a:rPr lang="en-US" sz="3200" b="1" i="1" dirty="0">
                <a:solidFill>
                  <a:srgbClr val="FF9900"/>
                </a:solidFill>
                <a:effectLst>
                  <a:outerShdw blurRad="38100" dist="38100" dir="2700000" algn="tl">
                    <a:srgbClr val="C0C0C0"/>
                  </a:outerShdw>
                </a:effectLst>
              </a:rPr>
              <a:t>tropical </a:t>
            </a:r>
          </a:p>
          <a:p>
            <a:pPr eaLnBrk="0" fontAlgn="base" hangingPunct="0">
              <a:spcBef>
                <a:spcPct val="20000"/>
              </a:spcBef>
              <a:spcAft>
                <a:spcPct val="0"/>
              </a:spcAft>
              <a:buClr>
                <a:srgbClr val="000000"/>
              </a:buClr>
              <a:buFontTx/>
              <a:buChar char="•"/>
            </a:pPr>
            <a:r>
              <a:rPr lang="en-US" sz="3200" b="1" dirty="0">
                <a:solidFill>
                  <a:srgbClr val="CC3300"/>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mE</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00FF"/>
                </a:solidFill>
                <a:effectLst>
                  <a:outerShdw blurRad="38100" dist="38100" dir="2700000" algn="tl">
                    <a:srgbClr val="C0C0C0"/>
                  </a:outerShdw>
                </a:effectLst>
              </a:rPr>
              <a:t>maritime </a:t>
            </a:r>
            <a:r>
              <a:rPr lang="en-US" sz="3200" b="1" i="1" dirty="0">
                <a:solidFill>
                  <a:srgbClr val="FF3300"/>
                </a:solidFill>
                <a:effectLst>
                  <a:outerShdw blurRad="38100" dist="38100" dir="2700000" algn="tl">
                    <a:srgbClr val="C0C0C0"/>
                  </a:outerShdw>
                </a:effectLst>
              </a:rPr>
              <a:t>equatorial</a:t>
            </a:r>
          </a:p>
          <a:p>
            <a:pPr eaLnBrk="0" fontAlgn="base" hangingPunct="0">
              <a:spcBef>
                <a:spcPct val="20000"/>
              </a:spcBef>
              <a:spcAft>
                <a:spcPct val="0"/>
              </a:spcAft>
              <a:buClr>
                <a:srgbClr val="000000"/>
              </a:buClr>
              <a:buFontTx/>
              <a:buChar char="•"/>
            </a:pPr>
            <a:r>
              <a:rPr lang="en-US" sz="3200" b="1" dirty="0">
                <a:solidFill>
                  <a:srgbClr val="CC3300"/>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cA</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8000"/>
                </a:solidFill>
                <a:effectLst>
                  <a:outerShdw blurRad="38100" dist="38100" dir="2700000" algn="tl">
                    <a:srgbClr val="C0C0C0"/>
                  </a:outerShdw>
                </a:effectLst>
              </a:rPr>
              <a:t>continental</a:t>
            </a:r>
            <a:r>
              <a:rPr lang="en-US" sz="3200" b="1" i="1" dirty="0">
                <a:solidFill>
                  <a:srgbClr val="0000FF"/>
                </a:solidFill>
                <a:effectLst>
                  <a:outerShdw blurRad="38100" dist="38100" dir="2700000" algn="tl">
                    <a:srgbClr val="C0C0C0"/>
                  </a:outerShdw>
                </a:effectLst>
              </a:rPr>
              <a:t> </a:t>
            </a:r>
            <a:r>
              <a:rPr lang="en-US" sz="3200" b="1" i="1" dirty="0">
                <a:solidFill>
                  <a:srgbClr val="006699"/>
                </a:solidFill>
                <a:effectLst>
                  <a:outerShdw blurRad="38100" dist="38100" dir="2700000" algn="tl">
                    <a:srgbClr val="C0C0C0"/>
                  </a:outerShdw>
                </a:effectLst>
              </a:rPr>
              <a:t>arctic</a:t>
            </a:r>
          </a:p>
          <a:p>
            <a:pPr eaLnBrk="0" fontAlgn="base" hangingPunct="0">
              <a:spcBef>
                <a:spcPct val="20000"/>
              </a:spcBef>
              <a:spcAft>
                <a:spcPct val="0"/>
              </a:spcAft>
              <a:buClr>
                <a:srgbClr val="000000"/>
              </a:buClr>
              <a:buFontTx/>
              <a:buChar char="•"/>
            </a:pPr>
            <a:r>
              <a:rPr lang="en-US" sz="3200" b="1" i="1" dirty="0">
                <a:solidFill>
                  <a:srgbClr val="0000FF"/>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cP</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8000"/>
                </a:solidFill>
                <a:effectLst>
                  <a:outerShdw blurRad="38100" dist="38100" dir="2700000" algn="tl">
                    <a:srgbClr val="C0C0C0"/>
                  </a:outerShdw>
                </a:effectLst>
              </a:rPr>
              <a:t>continental</a:t>
            </a:r>
            <a:r>
              <a:rPr lang="en-US" sz="3200" b="1" i="1" dirty="0">
                <a:solidFill>
                  <a:srgbClr val="0000FF"/>
                </a:solidFill>
                <a:effectLst>
                  <a:outerShdw blurRad="38100" dist="38100" dir="2700000" algn="tl">
                    <a:srgbClr val="C0C0C0"/>
                  </a:outerShdw>
                </a:effectLst>
              </a:rPr>
              <a:t> </a:t>
            </a:r>
            <a:r>
              <a:rPr lang="en-US" sz="3200" b="1" i="1" dirty="0">
                <a:solidFill>
                  <a:srgbClr val="3399FF"/>
                </a:solidFill>
                <a:effectLst>
                  <a:outerShdw blurRad="38100" dist="38100" dir="2700000" algn="tl">
                    <a:srgbClr val="C0C0C0"/>
                  </a:outerShdw>
                </a:effectLst>
              </a:rPr>
              <a:t>polar</a:t>
            </a:r>
          </a:p>
          <a:p>
            <a:pPr eaLnBrk="0" fontAlgn="base" hangingPunct="0">
              <a:spcBef>
                <a:spcPct val="20000"/>
              </a:spcBef>
              <a:spcAft>
                <a:spcPct val="0"/>
              </a:spcAft>
              <a:buClr>
                <a:srgbClr val="000000"/>
              </a:buClr>
              <a:buFontTx/>
              <a:buChar char="•"/>
            </a:pPr>
            <a:r>
              <a:rPr lang="en-US" sz="3200" b="1" dirty="0">
                <a:solidFill>
                  <a:srgbClr val="CC3300"/>
                </a:solidFill>
                <a:effectLst>
                  <a:outerShdw blurRad="38100" dist="38100" dir="2700000" algn="tl">
                    <a:srgbClr val="C0C0C0"/>
                  </a:outerShdw>
                </a:effectLst>
              </a:rPr>
              <a:t> </a:t>
            </a:r>
            <a:r>
              <a:rPr lang="en-US" sz="3200" b="1" dirty="0" err="1">
                <a:solidFill>
                  <a:srgbClr val="CC3300"/>
                </a:solidFill>
                <a:effectLst>
                  <a:outerShdw blurRad="38100" dist="38100" dir="2700000" algn="tl">
                    <a:srgbClr val="C0C0C0"/>
                  </a:outerShdw>
                </a:effectLst>
              </a:rPr>
              <a:t>cT</a:t>
            </a:r>
            <a:r>
              <a:rPr lang="en-US" sz="3200" b="1" dirty="0">
                <a:solidFill>
                  <a:srgbClr val="CC3300"/>
                </a:solidFill>
                <a:effectLst>
                  <a:outerShdw blurRad="38100" dist="38100" dir="2700000" algn="tl">
                    <a:srgbClr val="C0C0C0"/>
                  </a:outerShdw>
                </a:effectLst>
              </a:rPr>
              <a:t> =</a:t>
            </a:r>
            <a:r>
              <a:rPr lang="en-US" sz="3200" b="1" dirty="0">
                <a:solidFill>
                  <a:srgbClr val="0000FF"/>
                </a:solidFill>
                <a:effectLst>
                  <a:outerShdw blurRad="38100" dist="38100" dir="2700000" algn="tl">
                    <a:srgbClr val="C0C0C0"/>
                  </a:outerShdw>
                </a:effectLst>
              </a:rPr>
              <a:t> </a:t>
            </a:r>
            <a:r>
              <a:rPr lang="en-US" sz="3200" b="1" i="1" dirty="0">
                <a:solidFill>
                  <a:srgbClr val="008000"/>
                </a:solidFill>
                <a:effectLst>
                  <a:outerShdw blurRad="38100" dist="38100" dir="2700000" algn="tl">
                    <a:srgbClr val="C0C0C0"/>
                  </a:outerShdw>
                </a:effectLst>
              </a:rPr>
              <a:t>continental</a:t>
            </a:r>
            <a:r>
              <a:rPr lang="en-US" sz="3200" b="1" i="1" dirty="0">
                <a:solidFill>
                  <a:srgbClr val="0000FF"/>
                </a:solidFill>
                <a:effectLst>
                  <a:outerShdw blurRad="38100" dist="38100" dir="2700000" algn="tl">
                    <a:srgbClr val="C0C0C0"/>
                  </a:outerShdw>
                </a:effectLst>
              </a:rPr>
              <a:t> </a:t>
            </a:r>
            <a:r>
              <a:rPr lang="en-US" sz="3200" b="1" i="1" dirty="0">
                <a:solidFill>
                  <a:srgbClr val="FF9900"/>
                </a:solidFill>
                <a:effectLst>
                  <a:outerShdw blurRad="38100" dist="38100" dir="2700000" algn="tl">
                    <a:srgbClr val="C0C0C0"/>
                  </a:outerShdw>
                </a:effectLst>
              </a:rPr>
              <a:t>tropical </a:t>
            </a:r>
            <a:endParaRPr lang="en-US" sz="3200" b="1" i="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0" fontAlgn="base" hangingPunct="0">
              <a:spcBef>
                <a:spcPct val="20000"/>
              </a:spcBef>
              <a:spcAft>
                <a:spcPct val="0"/>
              </a:spcAft>
              <a:buClr>
                <a:srgbClr val="000000"/>
              </a:buClr>
              <a:buFontTx/>
              <a:buChar char="•"/>
            </a:pPr>
            <a:r>
              <a:rPr lang="en-US" sz="3200"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dirty="0" err="1">
                <a:solidFill>
                  <a:srgbClr val="CC3300"/>
                </a:solidFill>
                <a:effectLst>
                  <a:outerShdw blurRad="38100" dist="38100" dir="2700000" algn="tl">
                    <a:srgbClr val="C0C0C0"/>
                  </a:outerShdw>
                </a:effectLst>
              </a:rPr>
              <a:t>cE</a:t>
            </a:r>
            <a:r>
              <a:rPr lang="en-US" sz="3200" b="1" dirty="0">
                <a:solidFill>
                  <a:srgbClr val="CC3300"/>
                </a:solidFill>
                <a:effectLst>
                  <a:outerShdw blurRad="38100" dist="38100" dir="2700000" algn="tl">
                    <a:srgbClr val="C0C0C0"/>
                  </a:outerShdw>
                </a:effectLst>
              </a:rPr>
              <a:t> = </a:t>
            </a:r>
            <a:r>
              <a:rPr lang="en-US" sz="3200" b="1" i="1" dirty="0">
                <a:solidFill>
                  <a:srgbClr val="008000"/>
                </a:solidFill>
                <a:effectLst>
                  <a:outerShdw blurRad="38100" dist="38100" dir="2700000" algn="tl">
                    <a:srgbClr val="C0C0C0"/>
                  </a:outerShdw>
                </a:effectLst>
              </a:rPr>
              <a:t>continental</a:t>
            </a:r>
            <a:r>
              <a:rPr lang="en-US" sz="3200" b="1" i="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i="1" dirty="0">
                <a:solidFill>
                  <a:srgbClr val="FF3300"/>
                </a:solidFill>
                <a:effectLst>
                  <a:outerShdw blurRad="38100" dist="38100" dir="2700000" algn="tl">
                    <a:srgbClr val="C0C0C0"/>
                  </a:outerShdw>
                </a:effectLst>
              </a:rPr>
              <a:t>equatorial</a:t>
            </a:r>
          </a:p>
        </p:txBody>
      </p:sp>
    </p:spTree>
    <p:extLst>
      <p:ext uri="{BB962C8B-B14F-4D97-AF65-F5344CB8AC3E}">
        <p14:creationId xmlns:p14="http://schemas.microsoft.com/office/powerpoint/2010/main" val="3650959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28600"/>
            <a:ext cx="7772400" cy="762000"/>
          </a:xfrm>
          <a:noFill/>
          <a:ln w="38100">
            <a:solidFill>
              <a:srgbClr val="CC3300"/>
            </a:solidFill>
          </a:ln>
        </p:spPr>
        <p:txBody>
          <a:bodyPr/>
          <a:lstStyle/>
          <a:p>
            <a:r>
              <a:rPr lang="en-US" sz="4000" dirty="0"/>
              <a:t>Source Regions</a:t>
            </a:r>
            <a:endParaRPr lang="en-US" sz="2400" i="1" dirty="0"/>
          </a:p>
        </p:txBody>
      </p:sp>
      <p:sp>
        <p:nvSpPr>
          <p:cNvPr id="128003" name="Rectangle 3"/>
          <p:cNvSpPr>
            <a:spLocks noGrp="1" noChangeArrowheads="1"/>
          </p:cNvSpPr>
          <p:nvPr>
            <p:ph type="subTitle" idx="1"/>
          </p:nvPr>
        </p:nvSpPr>
        <p:spPr>
          <a:xfrm>
            <a:off x="685800" y="1295400"/>
            <a:ext cx="7772400" cy="5029200"/>
          </a:xfrm>
          <a:noFill/>
          <a:ln w="50800">
            <a:solidFill>
              <a:srgbClr val="0000FF"/>
            </a:solidFill>
          </a:ln>
        </p:spPr>
        <p:txBody>
          <a:bodyPr anchor="ctr" anchorCtr="1"/>
          <a:lstStyle/>
          <a:p>
            <a:pPr algn="l">
              <a:buClr>
                <a:schemeClr val="tx1"/>
              </a:buClr>
              <a:buFontTx/>
              <a:buChar char="•"/>
            </a:pPr>
            <a:r>
              <a:rPr lang="en-US" b="1" dirty="0">
                <a:solidFill>
                  <a:srgbClr val="0000FF"/>
                </a:solidFill>
                <a:effectLst>
                  <a:outerShdw blurRad="38100" dist="38100" dir="2700000" algn="tl">
                    <a:srgbClr val="C0C0C0"/>
                  </a:outerShdw>
                </a:effectLst>
              </a:rPr>
              <a:t> </a:t>
            </a:r>
            <a:r>
              <a:rPr lang="en-US" b="1" dirty="0">
                <a:solidFill>
                  <a:srgbClr val="CC3300"/>
                </a:solidFill>
                <a:effectLst>
                  <a:outerShdw blurRad="38100" dist="38100" dir="2700000" algn="tl">
                    <a:srgbClr val="C0C0C0"/>
                  </a:outerShdw>
                </a:effectLst>
              </a:rPr>
              <a:t>mA =</a:t>
            </a:r>
            <a:r>
              <a:rPr lang="en-US" b="1" dirty="0">
                <a:solidFill>
                  <a:srgbClr val="0000FF"/>
                </a:solidFill>
                <a:effectLst>
                  <a:outerShdw blurRad="38100" dist="38100" dir="2700000" algn="tl">
                    <a:srgbClr val="C0C0C0"/>
                  </a:outerShdw>
                </a:effectLst>
              </a:rPr>
              <a:t> </a:t>
            </a:r>
            <a:r>
              <a:rPr lang="en-US" b="1" i="1" dirty="0">
                <a:solidFill>
                  <a:srgbClr val="0000FF"/>
                </a:solidFill>
                <a:effectLst>
                  <a:outerShdw blurRad="38100" dist="38100" dir="2700000" algn="tl">
                    <a:srgbClr val="C0C0C0"/>
                  </a:outerShdw>
                </a:effectLst>
              </a:rPr>
              <a:t>maritime </a:t>
            </a:r>
            <a:r>
              <a:rPr lang="en-US" b="1" i="1" dirty="0">
                <a:solidFill>
                  <a:srgbClr val="006699"/>
                </a:solidFill>
                <a:effectLst>
                  <a:outerShdw blurRad="38100" dist="38100" dir="2700000" algn="tl">
                    <a:srgbClr val="C0C0C0"/>
                  </a:outerShdw>
                </a:effectLst>
              </a:rPr>
              <a:t>arctic</a:t>
            </a:r>
          </a:p>
          <a:p>
            <a:pPr algn="l">
              <a:buClr>
                <a:schemeClr val="tx1"/>
              </a:buClr>
              <a:buFontTx/>
              <a:buChar char="•"/>
            </a:pPr>
            <a:r>
              <a:rPr lang="en-US" b="1" dirty="0">
                <a:solidFill>
                  <a:srgbClr val="CC3300"/>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mP</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00FF"/>
                </a:solidFill>
                <a:effectLst>
                  <a:outerShdw blurRad="38100" dist="38100" dir="2700000" algn="tl">
                    <a:srgbClr val="C0C0C0"/>
                  </a:outerShdw>
                </a:effectLst>
              </a:rPr>
              <a:t>maritime </a:t>
            </a:r>
            <a:r>
              <a:rPr lang="en-US" b="1" i="1" dirty="0">
                <a:solidFill>
                  <a:srgbClr val="3399FF"/>
                </a:solidFill>
                <a:effectLst>
                  <a:outerShdw blurRad="38100" dist="38100" dir="2700000" algn="tl">
                    <a:srgbClr val="C0C0C0"/>
                  </a:outerShdw>
                </a:effectLst>
              </a:rPr>
              <a:t>polar</a:t>
            </a:r>
          </a:p>
          <a:p>
            <a:pPr algn="l">
              <a:buClr>
                <a:schemeClr val="tx1"/>
              </a:buClr>
              <a:buFontTx/>
              <a:buChar char="•"/>
            </a:pPr>
            <a:r>
              <a:rPr lang="en-US" b="1" dirty="0">
                <a:solidFill>
                  <a:srgbClr val="0000FF"/>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mT</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00FF"/>
                </a:solidFill>
                <a:effectLst>
                  <a:outerShdw blurRad="38100" dist="38100" dir="2700000" algn="tl">
                    <a:srgbClr val="C0C0C0"/>
                  </a:outerShdw>
                </a:effectLst>
              </a:rPr>
              <a:t>maritime </a:t>
            </a:r>
            <a:r>
              <a:rPr lang="en-US" b="1" i="1" dirty="0">
                <a:solidFill>
                  <a:srgbClr val="FF9900"/>
                </a:solidFill>
                <a:effectLst>
                  <a:outerShdw blurRad="38100" dist="38100" dir="2700000" algn="tl">
                    <a:srgbClr val="C0C0C0"/>
                  </a:outerShdw>
                </a:effectLst>
              </a:rPr>
              <a:t>tropical </a:t>
            </a:r>
          </a:p>
          <a:p>
            <a:pPr algn="l">
              <a:buClr>
                <a:schemeClr val="tx1"/>
              </a:buClr>
              <a:buFontTx/>
              <a:buChar char="•"/>
            </a:pPr>
            <a:r>
              <a:rPr lang="en-US" b="1" dirty="0">
                <a:solidFill>
                  <a:srgbClr val="CC3300"/>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mE</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00FF"/>
                </a:solidFill>
                <a:effectLst>
                  <a:outerShdw blurRad="38100" dist="38100" dir="2700000" algn="tl">
                    <a:srgbClr val="C0C0C0"/>
                  </a:outerShdw>
                </a:effectLst>
              </a:rPr>
              <a:t>maritime </a:t>
            </a:r>
            <a:r>
              <a:rPr lang="en-US" b="1" i="1" dirty="0">
                <a:solidFill>
                  <a:srgbClr val="FF3300"/>
                </a:solidFill>
                <a:effectLst>
                  <a:outerShdw blurRad="38100" dist="38100" dir="2700000" algn="tl">
                    <a:srgbClr val="C0C0C0"/>
                  </a:outerShdw>
                </a:effectLst>
              </a:rPr>
              <a:t>equatorial</a:t>
            </a:r>
          </a:p>
          <a:p>
            <a:pPr algn="l">
              <a:buClr>
                <a:schemeClr val="tx1"/>
              </a:buClr>
              <a:buFontTx/>
              <a:buChar char="•"/>
            </a:pPr>
            <a:r>
              <a:rPr lang="en-US" b="1" dirty="0">
                <a:solidFill>
                  <a:srgbClr val="CC3300"/>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cA</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8000"/>
                </a:solidFill>
                <a:effectLst>
                  <a:outerShdw blurRad="38100" dist="38100" dir="2700000" algn="tl">
                    <a:srgbClr val="C0C0C0"/>
                  </a:outerShdw>
                </a:effectLst>
              </a:rPr>
              <a:t>continental</a:t>
            </a:r>
            <a:r>
              <a:rPr lang="en-US" b="1" i="1" dirty="0">
                <a:solidFill>
                  <a:srgbClr val="0000FF"/>
                </a:solidFill>
                <a:effectLst>
                  <a:outerShdw blurRad="38100" dist="38100" dir="2700000" algn="tl">
                    <a:srgbClr val="C0C0C0"/>
                  </a:outerShdw>
                </a:effectLst>
              </a:rPr>
              <a:t> </a:t>
            </a:r>
            <a:r>
              <a:rPr lang="en-US" b="1" i="1" dirty="0">
                <a:solidFill>
                  <a:srgbClr val="006699"/>
                </a:solidFill>
                <a:effectLst>
                  <a:outerShdw blurRad="38100" dist="38100" dir="2700000" algn="tl">
                    <a:srgbClr val="C0C0C0"/>
                  </a:outerShdw>
                </a:effectLst>
              </a:rPr>
              <a:t>arctic</a:t>
            </a:r>
          </a:p>
          <a:p>
            <a:pPr algn="l">
              <a:buClr>
                <a:schemeClr val="tx1"/>
              </a:buClr>
              <a:buFontTx/>
              <a:buChar char="•"/>
            </a:pPr>
            <a:r>
              <a:rPr lang="en-US" b="1" i="1" dirty="0">
                <a:solidFill>
                  <a:srgbClr val="0000FF"/>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cP</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8000"/>
                </a:solidFill>
                <a:effectLst>
                  <a:outerShdw blurRad="38100" dist="38100" dir="2700000" algn="tl">
                    <a:srgbClr val="C0C0C0"/>
                  </a:outerShdw>
                </a:effectLst>
              </a:rPr>
              <a:t>continental</a:t>
            </a:r>
            <a:r>
              <a:rPr lang="en-US" b="1" i="1" dirty="0">
                <a:solidFill>
                  <a:srgbClr val="0000FF"/>
                </a:solidFill>
                <a:effectLst>
                  <a:outerShdw blurRad="38100" dist="38100" dir="2700000" algn="tl">
                    <a:srgbClr val="C0C0C0"/>
                  </a:outerShdw>
                </a:effectLst>
              </a:rPr>
              <a:t> </a:t>
            </a:r>
            <a:r>
              <a:rPr lang="en-US" b="1" i="1" dirty="0">
                <a:solidFill>
                  <a:srgbClr val="3399FF"/>
                </a:solidFill>
                <a:effectLst>
                  <a:outerShdw blurRad="38100" dist="38100" dir="2700000" algn="tl">
                    <a:srgbClr val="C0C0C0"/>
                  </a:outerShdw>
                </a:effectLst>
              </a:rPr>
              <a:t>polar</a:t>
            </a:r>
          </a:p>
          <a:p>
            <a:pPr algn="l">
              <a:buClr>
                <a:schemeClr val="tx1"/>
              </a:buClr>
              <a:buFontTx/>
              <a:buChar char="•"/>
            </a:pPr>
            <a:r>
              <a:rPr lang="en-US" b="1" dirty="0">
                <a:solidFill>
                  <a:srgbClr val="CC3300"/>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cT</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8000"/>
                </a:solidFill>
                <a:effectLst>
                  <a:outerShdw blurRad="38100" dist="38100" dir="2700000" algn="tl">
                    <a:srgbClr val="C0C0C0"/>
                  </a:outerShdw>
                </a:effectLst>
              </a:rPr>
              <a:t>continental</a:t>
            </a:r>
            <a:r>
              <a:rPr lang="en-US" b="1" i="1" dirty="0">
                <a:solidFill>
                  <a:srgbClr val="0000FF"/>
                </a:solidFill>
                <a:effectLst>
                  <a:outerShdw blurRad="38100" dist="38100" dir="2700000" algn="tl">
                    <a:srgbClr val="C0C0C0"/>
                  </a:outerShdw>
                </a:effectLst>
              </a:rPr>
              <a:t> </a:t>
            </a:r>
            <a:r>
              <a:rPr lang="en-US" b="1" i="1" dirty="0">
                <a:solidFill>
                  <a:srgbClr val="FF9900"/>
                </a:solidFill>
                <a:effectLst>
                  <a:outerShdw blurRad="38100" dist="38100" dir="2700000" algn="tl">
                    <a:srgbClr val="C0C0C0"/>
                  </a:outerShdw>
                </a:effectLst>
              </a:rPr>
              <a:t>tropical </a:t>
            </a:r>
          </a:p>
          <a:p>
            <a:pPr algn="l">
              <a:buClr>
                <a:schemeClr val="tx1"/>
              </a:buClr>
              <a:buFontTx/>
              <a:buChar char="•"/>
            </a:pPr>
            <a:r>
              <a:rPr lang="en-US" b="1" dirty="0">
                <a:solidFill>
                  <a:srgbClr val="CC3300"/>
                </a:solidFill>
                <a:effectLst>
                  <a:outerShdw blurRad="38100" dist="38100" dir="2700000" algn="tl">
                    <a:srgbClr val="C0C0C0"/>
                  </a:outerShdw>
                </a:effectLst>
              </a:rPr>
              <a:t> </a:t>
            </a:r>
            <a:r>
              <a:rPr lang="en-US" b="1" dirty="0" err="1">
                <a:solidFill>
                  <a:srgbClr val="CC3300"/>
                </a:solidFill>
                <a:effectLst>
                  <a:outerShdw blurRad="38100" dist="38100" dir="2700000" algn="tl">
                    <a:srgbClr val="C0C0C0"/>
                  </a:outerShdw>
                </a:effectLst>
              </a:rPr>
              <a:t>cE</a:t>
            </a:r>
            <a:r>
              <a:rPr lang="en-US" b="1" dirty="0">
                <a:solidFill>
                  <a:srgbClr val="CC3300"/>
                </a:solidFill>
                <a:effectLst>
                  <a:outerShdw blurRad="38100" dist="38100" dir="2700000" algn="tl">
                    <a:srgbClr val="C0C0C0"/>
                  </a:outerShdw>
                </a:effectLst>
              </a:rPr>
              <a:t> =</a:t>
            </a:r>
            <a:r>
              <a:rPr lang="en-US" b="1" dirty="0">
                <a:solidFill>
                  <a:srgbClr val="0000FF"/>
                </a:solidFill>
                <a:effectLst>
                  <a:outerShdw blurRad="38100" dist="38100" dir="2700000" algn="tl">
                    <a:srgbClr val="C0C0C0"/>
                  </a:outerShdw>
                </a:effectLst>
              </a:rPr>
              <a:t> </a:t>
            </a:r>
            <a:r>
              <a:rPr lang="en-US" b="1" i="1" dirty="0">
                <a:solidFill>
                  <a:srgbClr val="008000"/>
                </a:solidFill>
                <a:effectLst>
                  <a:outerShdw blurRad="38100" dist="38100" dir="2700000" algn="tl">
                    <a:srgbClr val="C0C0C0"/>
                  </a:outerShdw>
                </a:effectLst>
              </a:rPr>
              <a:t>continental</a:t>
            </a:r>
            <a:r>
              <a:rPr lang="en-US" b="1" i="1" dirty="0">
                <a:solidFill>
                  <a:srgbClr val="0000FF"/>
                </a:solidFill>
                <a:effectLst>
                  <a:outerShdw blurRad="38100" dist="38100" dir="2700000" algn="tl">
                    <a:srgbClr val="C0C0C0"/>
                  </a:outerShdw>
                </a:effectLst>
              </a:rPr>
              <a:t> </a:t>
            </a:r>
            <a:r>
              <a:rPr lang="en-US" b="1" i="1" dirty="0">
                <a:solidFill>
                  <a:srgbClr val="FF3300"/>
                </a:solidFill>
                <a:effectLst>
                  <a:outerShdw blurRad="38100" dist="38100" dir="2700000" algn="tl">
                    <a:srgbClr val="C0C0C0"/>
                  </a:outerShdw>
                </a:effectLst>
              </a:rPr>
              <a:t>equatorial</a:t>
            </a:r>
          </a:p>
        </p:txBody>
      </p:sp>
      <p:sp>
        <p:nvSpPr>
          <p:cNvPr id="128004" name="Rectangle 4"/>
          <p:cNvSpPr>
            <a:spLocks noChangeArrowheads="1"/>
          </p:cNvSpPr>
          <p:nvPr/>
        </p:nvSpPr>
        <p:spPr bwMode="auto">
          <a:xfrm>
            <a:off x="693738" y="1292225"/>
            <a:ext cx="7772400" cy="5029200"/>
          </a:xfrm>
          <a:prstGeom prst="rect">
            <a:avLst/>
          </a:prstGeom>
          <a:noFill/>
          <a:ln w="50800">
            <a:solidFill>
              <a:srgbClr val="0000FF"/>
            </a:solidFill>
            <a:miter lim="800000"/>
            <a:headEnd/>
            <a:tailEnd/>
          </a:ln>
        </p:spPr>
        <p:txBody>
          <a:bodyPr anchor="ctr" anchorCtr="1"/>
          <a:lstStyle/>
          <a:p>
            <a:pPr eaLnBrk="0" fontAlgn="base" hangingPunct="0">
              <a:spcBef>
                <a:spcPct val="20000"/>
              </a:spcBef>
              <a:spcAft>
                <a:spcPct val="0"/>
              </a:spcAft>
              <a:buClr>
                <a:srgbClr val="000000"/>
              </a:buClr>
              <a:buFontTx/>
              <a:buChar char="•"/>
            </a:pPr>
            <a:r>
              <a:rPr lang="en-US" sz="3200" b="1">
                <a:solidFill>
                  <a:srgbClr val="0000FF"/>
                </a:solidFill>
                <a:effectLst>
                  <a:outerShdw blurRad="38100" dist="38100" dir="2700000" algn="tl">
                    <a:srgbClr val="C0C0C0"/>
                  </a:outerShdw>
                </a:effectLst>
              </a:rPr>
              <a:t> </a:t>
            </a:r>
            <a:r>
              <a:rPr lang="en-US" sz="3200" b="1">
                <a:solidFill>
                  <a:srgbClr val="CC3300"/>
                </a:solidFill>
                <a:effectLst>
                  <a:outerShdw blurRad="38100" dist="38100" dir="2700000" algn="tl">
                    <a:srgbClr val="C0C0C0"/>
                  </a:outerShdw>
                </a:effectLst>
              </a:rPr>
              <a:t>mA =</a:t>
            </a:r>
            <a:r>
              <a:rPr lang="en-US" sz="3200" b="1">
                <a:solidFill>
                  <a:srgbClr val="0000FF"/>
                </a:solidFill>
                <a:effectLst>
                  <a:outerShdw blurRad="38100" dist="38100" dir="2700000" algn="tl">
                    <a:srgbClr val="C0C0C0"/>
                  </a:outerShdw>
                </a:effectLst>
              </a:rPr>
              <a:t> </a:t>
            </a:r>
            <a:r>
              <a:rPr lang="en-US" sz="3200" b="1" i="1">
                <a:solidFill>
                  <a:srgbClr val="0000FF"/>
                </a:solidFill>
                <a:effectLst>
                  <a:outerShdw blurRad="38100" dist="38100" dir="2700000" algn="tl">
                    <a:srgbClr val="C0C0C0"/>
                  </a:outerShdw>
                </a:effectLst>
              </a:rPr>
              <a:t>maritime </a:t>
            </a:r>
            <a:r>
              <a:rPr lang="en-US" sz="3200" b="1" i="1">
                <a:solidFill>
                  <a:srgbClr val="006699"/>
                </a:solidFill>
                <a:effectLst>
                  <a:outerShdw blurRad="38100" dist="38100" dir="2700000" algn="tl">
                    <a:srgbClr val="C0C0C0"/>
                  </a:outerShdw>
                </a:effectLst>
              </a:rPr>
              <a:t>arctic</a:t>
            </a:r>
          </a:p>
          <a:p>
            <a:pPr eaLnBrk="0" fontAlgn="base" hangingPunct="0">
              <a:spcBef>
                <a:spcPct val="20000"/>
              </a:spcBef>
              <a:spcAft>
                <a:spcPct val="0"/>
              </a:spcAft>
              <a:buClr>
                <a:srgbClr val="000000"/>
              </a:buClr>
              <a:buFontTx/>
              <a:buChar char="•"/>
            </a:pPr>
            <a:r>
              <a:rPr lang="en-US" sz="3200" b="1">
                <a:solidFill>
                  <a:srgbClr val="EAEAEA"/>
                </a:solidFill>
                <a:effectLst>
                  <a:outerShdw blurRad="38100" dist="38100" dir="2700000" algn="tl">
                    <a:srgbClr val="C0C0C0"/>
                  </a:outerShdw>
                </a:effectLst>
              </a:rPr>
              <a:t> mP = </a:t>
            </a:r>
            <a:r>
              <a:rPr lang="en-US" sz="3200" b="1" i="1">
                <a:solidFill>
                  <a:srgbClr val="EAEAEA"/>
                </a:solidFill>
                <a:effectLst>
                  <a:outerShdw blurRad="38100" dist="38100" dir="2700000" algn="tl">
                    <a:srgbClr val="C0C0C0"/>
                  </a:outerShdw>
                </a:effectLst>
              </a:rPr>
              <a:t>maritime polar</a:t>
            </a:r>
          </a:p>
          <a:p>
            <a:pPr eaLnBrk="0" fontAlgn="base" hangingPunct="0">
              <a:spcBef>
                <a:spcPct val="20000"/>
              </a:spcBef>
              <a:spcAft>
                <a:spcPct val="0"/>
              </a:spcAft>
              <a:buClr>
                <a:srgbClr val="000000"/>
              </a:buClr>
              <a:buFontTx/>
              <a:buChar char="•"/>
            </a:pPr>
            <a:r>
              <a:rPr lang="en-US" sz="3200" b="1">
                <a:solidFill>
                  <a:srgbClr val="EAEAEA"/>
                </a:solidFill>
                <a:effectLst>
                  <a:outerShdw blurRad="38100" dist="38100" dir="2700000" algn="tl">
                    <a:srgbClr val="C0C0C0"/>
                  </a:outerShdw>
                </a:effectLst>
              </a:rPr>
              <a:t> mT = </a:t>
            </a:r>
            <a:r>
              <a:rPr lang="en-US" sz="3200" b="1" i="1">
                <a:solidFill>
                  <a:srgbClr val="EAEAEA"/>
                </a:solidFill>
                <a:effectLst>
                  <a:outerShdw blurRad="38100" dist="38100" dir="2700000" algn="tl">
                    <a:srgbClr val="C0C0C0"/>
                  </a:outerShdw>
                </a:effectLst>
              </a:rPr>
              <a:t>maritime tropical </a:t>
            </a:r>
          </a:p>
          <a:p>
            <a:pPr eaLnBrk="0" fontAlgn="base" hangingPunct="0">
              <a:spcBef>
                <a:spcPct val="20000"/>
              </a:spcBef>
              <a:spcAft>
                <a:spcPct val="0"/>
              </a:spcAft>
              <a:buClr>
                <a:srgbClr val="000000"/>
              </a:buClr>
              <a:buFontTx/>
              <a:buChar char="•"/>
            </a:pPr>
            <a:r>
              <a:rPr lang="en-US" sz="3200" b="1">
                <a:solidFill>
                  <a:srgbClr val="EAEAEA"/>
                </a:solidFill>
                <a:effectLst>
                  <a:outerShdw blurRad="38100" dist="38100" dir="2700000" algn="tl">
                    <a:srgbClr val="C0C0C0"/>
                  </a:outerShdw>
                </a:effectLst>
              </a:rPr>
              <a:t> mE = </a:t>
            </a:r>
            <a:r>
              <a:rPr lang="en-US" sz="3200" b="1" i="1">
                <a:solidFill>
                  <a:srgbClr val="EAEAEA"/>
                </a:solidFill>
                <a:effectLst>
                  <a:outerShdw blurRad="38100" dist="38100" dir="2700000" algn="tl">
                    <a:srgbClr val="C0C0C0"/>
                  </a:outerShdw>
                </a:effectLst>
              </a:rPr>
              <a:t>maritime equatorial</a:t>
            </a:r>
          </a:p>
          <a:p>
            <a:pPr eaLnBrk="0" fontAlgn="base" hangingPunct="0">
              <a:spcBef>
                <a:spcPct val="20000"/>
              </a:spcBef>
              <a:spcAft>
                <a:spcPct val="0"/>
              </a:spcAft>
              <a:buClr>
                <a:srgbClr val="000000"/>
              </a:buClr>
              <a:buFontTx/>
              <a:buChar char="•"/>
            </a:pPr>
            <a:r>
              <a:rPr lang="en-US" sz="3200" b="1">
                <a:solidFill>
                  <a:srgbClr val="EAEAEA"/>
                </a:solidFill>
                <a:effectLst>
                  <a:outerShdw blurRad="38100" dist="38100" dir="2700000" algn="tl">
                    <a:srgbClr val="C0C0C0"/>
                  </a:outerShdw>
                </a:effectLst>
              </a:rPr>
              <a:t> cA = </a:t>
            </a:r>
            <a:r>
              <a:rPr lang="en-US" sz="3200" b="1" i="1">
                <a:solidFill>
                  <a:srgbClr val="EAEAEA"/>
                </a:solidFill>
                <a:effectLst>
                  <a:outerShdw blurRad="38100" dist="38100" dir="2700000" algn="tl">
                    <a:srgbClr val="C0C0C0"/>
                  </a:outerShdw>
                </a:effectLst>
              </a:rPr>
              <a:t>continental arctic</a:t>
            </a:r>
          </a:p>
          <a:p>
            <a:pPr eaLnBrk="0" fontAlgn="base" hangingPunct="0">
              <a:spcBef>
                <a:spcPct val="20000"/>
              </a:spcBef>
              <a:spcAft>
                <a:spcPct val="0"/>
              </a:spcAft>
              <a:buClr>
                <a:srgbClr val="000000"/>
              </a:buClr>
              <a:buFontTx/>
              <a:buChar char="•"/>
            </a:pPr>
            <a:r>
              <a:rPr lang="en-US" sz="3200" b="1" i="1">
                <a:solidFill>
                  <a:srgbClr val="EAEAEA"/>
                </a:solidFill>
                <a:effectLst>
                  <a:outerShdw blurRad="38100" dist="38100" dir="2700000" algn="tl">
                    <a:srgbClr val="C0C0C0"/>
                  </a:outerShdw>
                </a:effectLst>
              </a:rPr>
              <a:t> </a:t>
            </a:r>
            <a:r>
              <a:rPr lang="en-US" sz="3200" b="1">
                <a:solidFill>
                  <a:srgbClr val="EAEAEA"/>
                </a:solidFill>
                <a:effectLst>
                  <a:outerShdw blurRad="38100" dist="38100" dir="2700000" algn="tl">
                    <a:srgbClr val="C0C0C0"/>
                  </a:outerShdw>
                </a:effectLst>
              </a:rPr>
              <a:t>cP = </a:t>
            </a:r>
            <a:r>
              <a:rPr lang="en-US" sz="3200" b="1" i="1">
                <a:solidFill>
                  <a:srgbClr val="EAEAEA"/>
                </a:solidFill>
                <a:effectLst>
                  <a:outerShdw blurRad="38100" dist="38100" dir="2700000" algn="tl">
                    <a:srgbClr val="C0C0C0"/>
                  </a:outerShdw>
                </a:effectLst>
              </a:rPr>
              <a:t>continental polar</a:t>
            </a:r>
          </a:p>
          <a:p>
            <a:pPr eaLnBrk="0" fontAlgn="base" hangingPunct="0">
              <a:spcBef>
                <a:spcPct val="20000"/>
              </a:spcBef>
              <a:spcAft>
                <a:spcPct val="0"/>
              </a:spcAft>
              <a:buClr>
                <a:srgbClr val="000000"/>
              </a:buClr>
              <a:buFontTx/>
              <a:buChar char="•"/>
            </a:pPr>
            <a:r>
              <a:rPr lang="en-US" sz="3200" b="1">
                <a:solidFill>
                  <a:srgbClr val="EAEAEA"/>
                </a:solidFill>
                <a:effectLst>
                  <a:outerShdw blurRad="38100" dist="38100" dir="2700000" algn="tl">
                    <a:srgbClr val="C0C0C0"/>
                  </a:outerShdw>
                </a:effectLst>
              </a:rPr>
              <a:t> cT = </a:t>
            </a:r>
            <a:r>
              <a:rPr lang="en-US" sz="3200" b="1" i="1">
                <a:solidFill>
                  <a:srgbClr val="EAEAEA"/>
                </a:solidFill>
                <a:effectLst>
                  <a:outerShdw blurRad="38100" dist="38100" dir="2700000" algn="tl">
                    <a:srgbClr val="C0C0C0"/>
                  </a:outerShdw>
                </a:effectLst>
              </a:rPr>
              <a:t>continental tropical </a:t>
            </a:r>
          </a:p>
          <a:p>
            <a:pPr eaLnBrk="0" fontAlgn="base" hangingPunct="0">
              <a:spcBef>
                <a:spcPct val="20000"/>
              </a:spcBef>
              <a:spcAft>
                <a:spcPct val="0"/>
              </a:spcAft>
              <a:buClr>
                <a:srgbClr val="000000"/>
              </a:buClr>
              <a:buFontTx/>
              <a:buChar char="•"/>
            </a:pPr>
            <a:r>
              <a:rPr lang="en-US" sz="3200" b="1">
                <a:solidFill>
                  <a:srgbClr val="CC3300"/>
                </a:solidFill>
                <a:effectLst>
                  <a:outerShdw blurRad="38100" dist="38100" dir="2700000" algn="tl">
                    <a:srgbClr val="C0C0C0"/>
                  </a:outerShdw>
                </a:effectLst>
              </a:rPr>
              <a:t> cE =</a:t>
            </a:r>
            <a:r>
              <a:rPr lang="en-US" sz="3200" b="1">
                <a:solidFill>
                  <a:srgbClr val="0000FF"/>
                </a:solidFill>
                <a:effectLst>
                  <a:outerShdw blurRad="38100" dist="38100" dir="2700000" algn="tl">
                    <a:srgbClr val="C0C0C0"/>
                  </a:outerShdw>
                </a:effectLst>
              </a:rPr>
              <a:t> </a:t>
            </a:r>
            <a:r>
              <a:rPr lang="en-US" sz="3200" b="1" i="1">
                <a:solidFill>
                  <a:srgbClr val="008000"/>
                </a:solidFill>
                <a:effectLst>
                  <a:outerShdw blurRad="38100" dist="38100" dir="2700000" algn="tl">
                    <a:srgbClr val="C0C0C0"/>
                  </a:outerShdw>
                </a:effectLst>
              </a:rPr>
              <a:t>continental</a:t>
            </a:r>
            <a:r>
              <a:rPr lang="en-US" sz="3200" b="1" i="1">
                <a:solidFill>
                  <a:srgbClr val="0000FF"/>
                </a:solidFill>
                <a:effectLst>
                  <a:outerShdw blurRad="38100" dist="38100" dir="2700000" algn="tl">
                    <a:srgbClr val="C0C0C0"/>
                  </a:outerShdw>
                </a:effectLst>
              </a:rPr>
              <a:t> </a:t>
            </a:r>
            <a:r>
              <a:rPr lang="en-US" sz="3200" b="1" i="1">
                <a:solidFill>
                  <a:srgbClr val="FF3300"/>
                </a:solidFill>
                <a:effectLst>
                  <a:outerShdw blurRad="38100" dist="38100" dir="2700000" algn="tl">
                    <a:srgbClr val="C0C0C0"/>
                  </a:outerShdw>
                </a:effectLst>
              </a:rPr>
              <a:t>equatorial</a:t>
            </a:r>
          </a:p>
        </p:txBody>
      </p:sp>
    </p:spTree>
    <p:extLst>
      <p:ext uri="{BB962C8B-B14F-4D97-AF65-F5344CB8AC3E}">
        <p14:creationId xmlns:p14="http://schemas.microsoft.com/office/powerpoint/2010/main" val="24366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fade">
                                      <p:cBhvr>
                                        <p:cTn id="7" dur="20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687388" y="228600"/>
            <a:ext cx="7769225" cy="685800"/>
          </a:xfrm>
          <a:prstGeom prst="rect">
            <a:avLst/>
          </a:prstGeom>
          <a:noFill/>
          <a:ln w="38100">
            <a:solidFill>
              <a:srgbClr val="CC3300"/>
            </a:solidFill>
            <a:miter lim="800000"/>
            <a:headEnd/>
            <a:tailEnd/>
          </a:ln>
          <a:effectLst/>
        </p:spPr>
        <p:txBody>
          <a:bodyPr anchor="ctr"/>
          <a:lstStyle/>
          <a:p>
            <a:pPr algn="ctr" fontAlgn="base">
              <a:spcBef>
                <a:spcPct val="0"/>
              </a:spcBef>
              <a:spcAft>
                <a:spcPct val="0"/>
              </a:spcAft>
            </a:pPr>
            <a:r>
              <a:rPr lang="en-US" sz="2800" dirty="0"/>
              <a:t>Air Masses</a:t>
            </a:r>
            <a:endParaRPr lang="en-US" sz="2800" b="1" dirty="0">
              <a:effectLst>
                <a:outerShdw blurRad="38100" dist="38100" dir="2700000" algn="tl">
                  <a:srgbClr val="C0C0C0"/>
                </a:outerShdw>
              </a:effectLst>
            </a:endParaRPr>
          </a:p>
        </p:txBody>
      </p:sp>
      <p:pic>
        <p:nvPicPr>
          <p:cNvPr id="123907" name="Picture 3" descr="air_masses_2"/>
          <p:cNvPicPr>
            <a:picLocks noChangeAspect="1" noChangeArrowheads="1"/>
          </p:cNvPicPr>
          <p:nvPr/>
        </p:nvPicPr>
        <p:blipFill>
          <a:blip r:embed="rId2" cstate="print">
            <a:lum bright="-18000" contrast="30000"/>
          </a:blip>
          <a:srcRect l="3687" t="5536" r="3687" b="7869"/>
          <a:stretch>
            <a:fillRect/>
          </a:stretch>
        </p:blipFill>
        <p:spPr bwMode="auto">
          <a:xfrm>
            <a:off x="304800" y="1219200"/>
            <a:ext cx="8534400" cy="4419600"/>
          </a:xfrm>
          <a:prstGeom prst="rect">
            <a:avLst/>
          </a:prstGeom>
          <a:noFill/>
        </p:spPr>
      </p:pic>
      <p:sp>
        <p:nvSpPr>
          <p:cNvPr id="123908" name="Text Box 4"/>
          <p:cNvSpPr txBox="1">
            <a:spLocks noChangeArrowheads="1"/>
          </p:cNvSpPr>
          <p:nvPr/>
        </p:nvSpPr>
        <p:spPr bwMode="auto">
          <a:xfrm>
            <a:off x="2047875" y="1577975"/>
            <a:ext cx="1447800" cy="336550"/>
          </a:xfrm>
          <a:prstGeom prst="rect">
            <a:avLst/>
          </a:prstGeom>
          <a:noFill/>
          <a:ln w="50800" algn="ctr">
            <a:noFill/>
            <a:miter lim="800000"/>
            <a:headEnd/>
            <a:tailEnd/>
          </a:ln>
          <a:effectLst/>
        </p:spPr>
        <p:txBody>
          <a:bodyPr anchorCtr="1">
            <a:spAutoFit/>
          </a:bodyPr>
          <a:lstStyle/>
          <a:p>
            <a:pPr fontAlgn="base">
              <a:spcBef>
                <a:spcPct val="50000"/>
              </a:spcBef>
              <a:spcAft>
                <a:spcPct val="0"/>
              </a:spcAft>
            </a:pPr>
            <a:r>
              <a:rPr lang="en-US" sz="1600" b="1">
                <a:solidFill>
                  <a:srgbClr val="FFFFFF"/>
                </a:solidFill>
              </a:rPr>
              <a:t>cP + cA</a:t>
            </a:r>
          </a:p>
        </p:txBody>
      </p:sp>
      <p:sp>
        <p:nvSpPr>
          <p:cNvPr id="123909" name="Text Box 5"/>
          <p:cNvSpPr txBox="1">
            <a:spLocks noChangeArrowheads="1"/>
          </p:cNvSpPr>
          <p:nvPr/>
        </p:nvSpPr>
        <p:spPr bwMode="auto">
          <a:xfrm>
            <a:off x="5865813" y="1568450"/>
            <a:ext cx="1447800" cy="336550"/>
          </a:xfrm>
          <a:prstGeom prst="rect">
            <a:avLst/>
          </a:prstGeom>
          <a:noFill/>
          <a:ln w="50800" algn="ctr">
            <a:noFill/>
            <a:miter lim="800000"/>
            <a:headEnd/>
            <a:tailEnd/>
          </a:ln>
          <a:effectLst/>
        </p:spPr>
        <p:txBody>
          <a:bodyPr anchorCtr="1">
            <a:spAutoFit/>
          </a:bodyPr>
          <a:lstStyle/>
          <a:p>
            <a:pPr fontAlgn="base">
              <a:spcBef>
                <a:spcPct val="50000"/>
              </a:spcBef>
              <a:spcAft>
                <a:spcPct val="0"/>
              </a:spcAft>
            </a:pPr>
            <a:r>
              <a:rPr lang="en-US" sz="1600" b="1">
                <a:solidFill>
                  <a:srgbClr val="FFFFFF"/>
                </a:solidFill>
              </a:rPr>
              <a:t>cP + cA</a:t>
            </a:r>
          </a:p>
        </p:txBody>
      </p:sp>
      <p:sp>
        <p:nvSpPr>
          <p:cNvPr id="123910" name="Text Box 6"/>
          <p:cNvSpPr txBox="1">
            <a:spLocks noChangeArrowheads="1"/>
          </p:cNvSpPr>
          <p:nvPr/>
        </p:nvSpPr>
        <p:spPr bwMode="auto">
          <a:xfrm>
            <a:off x="4114800" y="5257800"/>
            <a:ext cx="1447800" cy="336550"/>
          </a:xfrm>
          <a:prstGeom prst="rect">
            <a:avLst/>
          </a:prstGeom>
          <a:noFill/>
          <a:ln w="50800" algn="ctr">
            <a:noFill/>
            <a:miter lim="800000"/>
            <a:headEnd/>
            <a:tailEnd/>
          </a:ln>
          <a:effectLst/>
        </p:spPr>
        <p:txBody>
          <a:bodyPr anchorCtr="1">
            <a:spAutoFit/>
          </a:bodyPr>
          <a:lstStyle/>
          <a:p>
            <a:pPr fontAlgn="base">
              <a:spcBef>
                <a:spcPct val="50000"/>
              </a:spcBef>
              <a:spcAft>
                <a:spcPct val="0"/>
              </a:spcAft>
            </a:pPr>
            <a:r>
              <a:rPr lang="en-US" sz="1600" b="1">
                <a:solidFill>
                  <a:srgbClr val="FFFFFF"/>
                </a:solidFill>
              </a:rPr>
              <a:t>cP</a:t>
            </a:r>
          </a:p>
        </p:txBody>
      </p:sp>
    </p:spTree>
    <p:extLst>
      <p:ext uri="{BB962C8B-B14F-4D97-AF65-F5344CB8AC3E}">
        <p14:creationId xmlns:p14="http://schemas.microsoft.com/office/powerpoint/2010/main" val="200887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r-masses effect on europe.jpg"/>
          <p:cNvPicPr>
            <a:picLocks noChangeAspect="1"/>
          </p:cNvPicPr>
          <p:nvPr/>
        </p:nvPicPr>
        <p:blipFill>
          <a:blip r:embed="rId2"/>
          <a:stretch>
            <a:fillRect/>
          </a:stretch>
        </p:blipFill>
        <p:spPr>
          <a:xfrm>
            <a:off x="1538796" y="304800"/>
            <a:ext cx="6005004" cy="6185154"/>
          </a:xfrm>
          <a:prstGeom prst="rect">
            <a:avLst/>
          </a:prstGeom>
        </p:spPr>
      </p:pic>
    </p:spTree>
    <p:extLst>
      <p:ext uri="{BB962C8B-B14F-4D97-AF65-F5344CB8AC3E}">
        <p14:creationId xmlns:p14="http://schemas.microsoft.com/office/powerpoint/2010/main" val="49952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Origins of Ireland</a:t>
            </a:r>
          </a:p>
        </p:txBody>
      </p:sp>
      <p:sp>
        <p:nvSpPr>
          <p:cNvPr id="3" name="Content Placeholder 2"/>
          <p:cNvSpPr>
            <a:spLocks noGrp="1"/>
          </p:cNvSpPr>
          <p:nvPr>
            <p:ph idx="1"/>
          </p:nvPr>
        </p:nvSpPr>
        <p:spPr>
          <a:xfrm>
            <a:off x="457200" y="1828800"/>
            <a:ext cx="8229600" cy="4297363"/>
          </a:xfrm>
        </p:spPr>
        <p:txBody>
          <a:bodyPr/>
          <a:lstStyle/>
          <a:p>
            <a:r>
              <a:rPr lang="en-US" dirty="0"/>
              <a:t>Tectonic plate activity </a:t>
            </a:r>
            <a:r>
              <a:rPr lang="en-US" dirty="0">
                <a:sym typeface="Wingdings" panose="05000000000000000000" pitchFamily="2" charset="2"/>
              </a:rPr>
              <a:t> basement rock</a:t>
            </a:r>
          </a:p>
          <a:p>
            <a:r>
              <a:rPr lang="en-US" dirty="0">
                <a:sym typeface="Wingdings" panose="05000000000000000000" pitchFamily="2" charset="2"/>
              </a:rPr>
              <a:t>Erosion and weathering</a:t>
            </a:r>
          </a:p>
          <a:p>
            <a:r>
              <a:rPr lang="en-US" dirty="0">
                <a:sym typeface="Wingdings" panose="05000000000000000000" pitchFamily="2" charset="2"/>
              </a:rPr>
              <a:t>Glaciation during Ice Ages</a:t>
            </a:r>
            <a:endParaRPr lang="en-US" dirty="0"/>
          </a:p>
        </p:txBody>
      </p:sp>
    </p:spTree>
    <p:extLst>
      <p:ext uri="{BB962C8B-B14F-4D97-AF65-F5344CB8AC3E}">
        <p14:creationId xmlns:p14="http://schemas.microsoft.com/office/powerpoint/2010/main" val="4556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worldmap-tectonic-plates.JPG"/>
          <p:cNvPicPr>
            <a:picLocks noChangeAspect="1"/>
          </p:cNvPicPr>
          <p:nvPr/>
        </p:nvPicPr>
        <p:blipFill>
          <a:blip r:embed="rId2"/>
          <a:srcRect/>
          <a:stretch>
            <a:fillRect/>
          </a:stretch>
        </p:blipFill>
        <p:spPr bwMode="auto">
          <a:xfrm>
            <a:off x="0" y="965200"/>
            <a:ext cx="9144000" cy="4927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Tectonic plates: 650m years in 4 minutes</a:t>
            </a:r>
          </a:p>
        </p:txBody>
      </p:sp>
      <p:sp>
        <p:nvSpPr>
          <p:cNvPr id="3" name="Content Placeholder 2"/>
          <p:cNvSpPr>
            <a:spLocks noGrp="1"/>
          </p:cNvSpPr>
          <p:nvPr>
            <p:ph idx="1"/>
          </p:nvPr>
        </p:nvSpPr>
        <p:spPr/>
        <p:txBody>
          <a:bodyPr>
            <a:normAutofit/>
          </a:bodyPr>
          <a:lstStyle/>
          <a:p>
            <a:pPr>
              <a:buNone/>
            </a:pPr>
            <a:r>
              <a:rPr lang="en-US" sz="2800" dirty="0"/>
              <a:t>Animation of the supercontinents: </a:t>
            </a:r>
            <a:r>
              <a:rPr lang="en-US" sz="2400" dirty="0">
                <a:hlinkClick r:id="rId2"/>
              </a:rPr>
              <a:t>https://www.youtube.com/embed/uLahVJNnoZ4?end=275</a:t>
            </a:r>
            <a:r>
              <a:rPr lang="en-US" sz="2400" u="sng" dirty="0"/>
              <a:t> </a:t>
            </a:r>
            <a:endParaRPr lang="en-US" sz="2800" u="sng" dirty="0"/>
          </a:p>
          <a:p>
            <a:pPr>
              <a:buNone/>
            </a:pPr>
            <a:r>
              <a:rPr lang="en-US" sz="2800" u="sng" dirty="0"/>
              <a:t>Saga of the supercontinents: </a:t>
            </a:r>
            <a:r>
              <a:rPr lang="en-US" sz="2400" dirty="0">
                <a:hlinkClick r:id="rId3"/>
              </a:rPr>
              <a:t>https://www.youtube.com/watch?v=KfYn9KVya-Q</a:t>
            </a:r>
            <a:endParaRPr lang="en-US" sz="2800" dirty="0"/>
          </a:p>
        </p:txBody>
      </p:sp>
      <p:pic>
        <p:nvPicPr>
          <p:cNvPr id="3074" name="Picture 2" descr="Image result for pangea">
            <a:extLst>
              <a:ext uri="{FF2B5EF4-FFF2-40B4-BE49-F238E27FC236}">
                <a16:creationId xmlns:a16="http://schemas.microsoft.com/office/drawing/2014/main" id="{3A1E00FB-D4A4-4312-A393-C2D7BA23C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3486859"/>
            <a:ext cx="57150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2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eaLnBrk="1" hangingPunct="1"/>
            <a:r>
              <a:rPr lang="en-US"/>
              <a:t>Landscape regions</a:t>
            </a:r>
          </a:p>
        </p:txBody>
      </p:sp>
      <p:sp>
        <p:nvSpPr>
          <p:cNvPr id="8195" name="Content Placeholder 4"/>
          <p:cNvSpPr>
            <a:spLocks noGrp="1"/>
          </p:cNvSpPr>
          <p:nvPr>
            <p:ph sz="half" idx="1"/>
          </p:nvPr>
        </p:nvSpPr>
        <p:spPr>
          <a:xfrm>
            <a:off x="69275" y="1328536"/>
            <a:ext cx="4267200" cy="4525963"/>
          </a:xfrm>
        </p:spPr>
        <p:txBody>
          <a:bodyPr>
            <a:normAutofit lnSpcReduction="10000"/>
          </a:bodyPr>
          <a:lstStyle/>
          <a:p>
            <a:pPr marL="228600" indent="-228600" eaLnBrk="1" hangingPunct="1"/>
            <a:r>
              <a:rPr lang="en-US" b="1" dirty="0">
                <a:solidFill>
                  <a:srgbClr val="92D050"/>
                </a:solidFill>
                <a:effectLst>
                  <a:outerShdw blurRad="38100" dist="38100" dir="2700000" algn="tl">
                    <a:srgbClr val="000000">
                      <a:alpha val="43137"/>
                    </a:srgbClr>
                  </a:outerShdw>
                </a:effectLst>
              </a:rPr>
              <a:t>Northern European Plain</a:t>
            </a:r>
          </a:p>
          <a:p>
            <a:pPr lvl="1" eaLnBrk="1" hangingPunct="1"/>
            <a:r>
              <a:rPr lang="en-US" dirty="0"/>
              <a:t>Polders in Netherlands</a:t>
            </a:r>
          </a:p>
          <a:p>
            <a:pPr marL="228600" indent="-228600" eaLnBrk="1" hangingPunct="1"/>
            <a:r>
              <a:rPr lang="en-US" b="1" dirty="0">
                <a:solidFill>
                  <a:srgbClr val="FFCCFF"/>
                </a:solidFill>
                <a:effectLst>
                  <a:outerShdw blurRad="38100" dist="38100" dir="2700000" algn="tl">
                    <a:srgbClr val="000000">
                      <a:alpha val="43137"/>
                    </a:srgbClr>
                  </a:outerShdw>
                </a:effectLst>
              </a:rPr>
              <a:t>Central Uplands</a:t>
            </a:r>
          </a:p>
          <a:p>
            <a:pPr lvl="1" eaLnBrk="1" hangingPunct="1"/>
            <a:r>
              <a:rPr lang="en-US" dirty="0"/>
              <a:t>Mineral resources</a:t>
            </a:r>
          </a:p>
          <a:p>
            <a:pPr marL="228600" indent="-228600" eaLnBrk="1" hangingPunct="1"/>
            <a:r>
              <a:rPr lang="en-US" b="1" dirty="0">
                <a:solidFill>
                  <a:srgbClr val="00B0F0"/>
                </a:solidFill>
                <a:effectLst>
                  <a:outerShdw blurRad="38100" dist="38100" dir="2700000" algn="tl">
                    <a:srgbClr val="000000">
                      <a:alpha val="43137"/>
                    </a:srgbClr>
                  </a:outerShdw>
                </a:effectLst>
              </a:rPr>
              <a:t>Alpine System</a:t>
            </a:r>
          </a:p>
          <a:p>
            <a:pPr lvl="1" eaLnBrk="1" hangingPunct="1"/>
            <a:r>
              <a:rPr lang="en-US" dirty="0"/>
              <a:t>Pyrenees, Alps, Carpathians, Apennines</a:t>
            </a:r>
          </a:p>
          <a:p>
            <a:pPr marL="228600" indent="-228600" eaLnBrk="1" hangingPunct="1"/>
            <a:r>
              <a:rPr lang="en-US" b="1" dirty="0">
                <a:solidFill>
                  <a:srgbClr val="FFC000"/>
                </a:solidFill>
                <a:effectLst>
                  <a:outerShdw blurRad="38100" dist="38100" dir="2700000" algn="tl">
                    <a:srgbClr val="000000">
                      <a:alpha val="43137"/>
                    </a:srgbClr>
                  </a:outerShdw>
                </a:effectLst>
              </a:rPr>
              <a:t>Caledonian Highlands</a:t>
            </a:r>
          </a:p>
          <a:p>
            <a:pPr lvl="1" eaLnBrk="1" hangingPunct="1"/>
            <a:r>
              <a:rPr lang="en-US" dirty="0"/>
              <a:t>UK, Ireland, Scandinavia; </a:t>
            </a:r>
          </a:p>
          <a:p>
            <a:pPr lvl="1" eaLnBrk="1" hangingPunct="1"/>
            <a:r>
              <a:rPr lang="en-US" dirty="0"/>
              <a:t>fjords</a:t>
            </a:r>
          </a:p>
          <a:p>
            <a:pPr eaLnBrk="1" hangingPunct="1">
              <a:buFont typeface="Arial" charset="0"/>
              <a:buNone/>
            </a:pPr>
            <a:endParaRPr lang="en-US" dirty="0"/>
          </a:p>
        </p:txBody>
      </p:sp>
      <p:pic>
        <p:nvPicPr>
          <p:cNvPr id="7" name="Picture 2" descr="No automatic alt text availabl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a14:imgEffect>
                  </a14:imgLayer>
                </a14:imgProps>
              </a:ext>
              <a:ext uri="{28A0092B-C50C-407E-A947-70E740481C1C}">
                <a14:useLocalDpi xmlns:a14="http://schemas.microsoft.com/office/drawing/2010/main" val="0"/>
              </a:ext>
            </a:extLst>
          </a:blip>
          <a:srcRect l="1992" t="20761" r="5876" b="16107"/>
          <a:stretch/>
        </p:blipFill>
        <p:spPr bwMode="auto">
          <a:xfrm rot="16200000">
            <a:off x="4601469" y="1000243"/>
            <a:ext cx="4443788" cy="526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16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Caledonian Highlands in British Isles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288" y="1417638"/>
            <a:ext cx="4004712" cy="47743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310" y="1417638"/>
            <a:ext cx="3777937" cy="4774368"/>
          </a:xfrm>
          <a:prstGeom prst="rect">
            <a:avLst/>
          </a:prstGeom>
        </p:spPr>
      </p:pic>
    </p:spTree>
    <p:extLst>
      <p:ext uri="{BB962C8B-B14F-4D97-AF65-F5344CB8AC3E}">
        <p14:creationId xmlns:p14="http://schemas.microsoft.com/office/powerpoint/2010/main" val="167908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12525</TotalTime>
  <Words>599</Words>
  <Application>Microsoft Office PowerPoint</Application>
  <PresentationFormat>On-screen Show (4:3)</PresentationFormat>
  <Paragraphs>178</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Office Theme</vt:lpstr>
      <vt:lpstr>The Physical Geography  of Ireland</vt:lpstr>
      <vt:lpstr>Consider:</vt:lpstr>
      <vt:lpstr>PowerPoint Presentation</vt:lpstr>
      <vt:lpstr>PowerPoint Presentation</vt:lpstr>
      <vt:lpstr>The Origins of Ireland</vt:lpstr>
      <vt:lpstr>PowerPoint Presentation</vt:lpstr>
      <vt:lpstr>Tectonic plates: 650m years in 4 minutes</vt:lpstr>
      <vt:lpstr>Landscape regions</vt:lpstr>
      <vt:lpstr>Caledonian Highlands in British Isles</vt:lpstr>
      <vt:lpstr>Wicklow Mts and Connemara</vt:lpstr>
      <vt:lpstr>Antrim Plateau</vt:lpstr>
      <vt:lpstr>PowerPoint Presentation</vt:lpstr>
      <vt:lpstr>Esker at Clonmacnoise</vt:lpstr>
      <vt:lpstr>Cutting peat</vt:lpstr>
      <vt:lpstr>Drumlins in Clew Bay, Co. Mayo</vt:lpstr>
      <vt:lpstr>Waterways: Rivers and Canals</vt:lpstr>
      <vt:lpstr>The Shannon River</vt:lpstr>
      <vt:lpstr>The Royal Canal</vt:lpstr>
      <vt:lpstr>Weather and Climate</vt:lpstr>
      <vt:lpstr>PowerPoint Presentation</vt:lpstr>
      <vt:lpstr>The Gulf Stream: moderating climate</vt:lpstr>
      <vt:lpstr>Gulf Stream and North Atlantic Drift</vt:lpstr>
      <vt:lpstr>PowerPoint Presentation</vt:lpstr>
      <vt:lpstr>PowerPoint Presentation</vt:lpstr>
      <vt:lpstr>PowerPoint Presentation</vt:lpstr>
      <vt:lpstr>Air Masses: effect on climate</vt:lpstr>
      <vt:lpstr>PowerPoint Presentation</vt:lpstr>
      <vt:lpstr>PowerPoint Presentation</vt:lpstr>
      <vt:lpstr>PowerPoint Presentation</vt:lpstr>
      <vt:lpstr>Mean Temperatures</vt:lpstr>
      <vt:lpstr>Life on the Land</vt:lpstr>
      <vt:lpstr>Biomes and Land Cover Types</vt:lpstr>
      <vt:lpstr>Location of agricultural areas</vt:lpstr>
      <vt:lpstr>Land Use Types (Republic only)</vt:lpstr>
      <vt:lpstr>6 national parks (Republic) total 635 km2</vt:lpstr>
      <vt:lpstr>National Parks</vt:lpstr>
      <vt:lpstr>Vernacular architecture</vt:lpstr>
      <vt:lpstr>PowerPoint Presentation</vt:lpstr>
      <vt:lpstr>PowerPoint Presentation</vt:lpstr>
      <vt:lpstr>Student review exercise: Looking at landscapes</vt:lpstr>
      <vt:lpstr>PowerPoint Presentation</vt:lpstr>
      <vt:lpstr>PowerPoint Presentation</vt:lpstr>
      <vt:lpstr>PowerPoint Presentation</vt:lpstr>
      <vt:lpstr>PowerPoint Presentation</vt:lpstr>
      <vt:lpstr>PowerPoint Presentation</vt:lpstr>
      <vt:lpstr>PowerPoint Presentation</vt:lpstr>
      <vt:lpstr>Source Regions</vt:lpstr>
      <vt:lpstr>PowerPoint Presentation</vt:lpstr>
      <vt:lpstr>PowerPoint Presentation</vt:lpstr>
    </vt:vector>
  </TitlesOfParts>
  <Company>Framingham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Environments of Europe</dc:title>
  <dc:creator>Administrator</dc:creator>
  <cp:lastModifiedBy>Judith Otto</cp:lastModifiedBy>
  <cp:revision>108</cp:revision>
  <dcterms:created xsi:type="dcterms:W3CDTF">2008-09-08T21:06:32Z</dcterms:created>
  <dcterms:modified xsi:type="dcterms:W3CDTF">2019-07-03T22:11:55Z</dcterms:modified>
</cp:coreProperties>
</file>