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1" r:id="rId3"/>
    <p:sldId id="480" r:id="rId4"/>
    <p:sldId id="281" r:id="rId5"/>
    <p:sldId id="429" r:id="rId6"/>
    <p:sldId id="421" r:id="rId7"/>
    <p:sldId id="342" r:id="rId8"/>
    <p:sldId id="309" r:id="rId9"/>
    <p:sldId id="464" r:id="rId10"/>
    <p:sldId id="465" r:id="rId11"/>
    <p:sldId id="466" r:id="rId12"/>
    <p:sldId id="426" r:id="rId13"/>
    <p:sldId id="467" r:id="rId14"/>
    <p:sldId id="427" r:id="rId15"/>
    <p:sldId id="347" r:id="rId16"/>
    <p:sldId id="348" r:id="rId17"/>
    <p:sldId id="468" r:id="rId18"/>
    <p:sldId id="469" r:id="rId19"/>
    <p:sldId id="414" r:id="rId20"/>
    <p:sldId id="354" r:id="rId21"/>
    <p:sldId id="496" r:id="rId22"/>
    <p:sldId id="471" r:id="rId23"/>
    <p:sldId id="472" r:id="rId24"/>
    <p:sldId id="470" r:id="rId25"/>
    <p:sldId id="473" r:id="rId26"/>
    <p:sldId id="474" r:id="rId27"/>
    <p:sldId id="475" r:id="rId28"/>
    <p:sldId id="481" r:id="rId29"/>
    <p:sldId id="482" r:id="rId30"/>
    <p:sldId id="483" r:id="rId31"/>
    <p:sldId id="485" r:id="rId32"/>
    <p:sldId id="486" r:id="rId33"/>
    <p:sldId id="487" r:id="rId34"/>
    <p:sldId id="495" r:id="rId35"/>
    <p:sldId id="489" r:id="rId36"/>
    <p:sldId id="491" r:id="rId37"/>
    <p:sldId id="492" r:id="rId38"/>
    <p:sldId id="490" r:id="rId39"/>
    <p:sldId id="493" r:id="rId40"/>
    <p:sldId id="494" r:id="rId41"/>
    <p:sldId id="4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howGuides="1">
      <p:cViewPr varScale="1">
        <p:scale>
          <a:sx n="69" d="100"/>
          <a:sy n="69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80E-DF2E-491F-9C1F-E1A89BF9909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FB57-C769-4433-AF02-70CA77FF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80E-DF2E-491F-9C1F-E1A89BF9909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FB57-C769-4433-AF02-70CA77FF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80E-DF2E-491F-9C1F-E1A89BF9909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FB57-C769-4433-AF02-70CA77FF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80E-DF2E-491F-9C1F-E1A89BF9909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FB57-C769-4433-AF02-70CA77FF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80E-DF2E-491F-9C1F-E1A89BF9909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FB57-C769-4433-AF02-70CA77FF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80E-DF2E-491F-9C1F-E1A89BF9909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FB57-C769-4433-AF02-70CA77FF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80E-DF2E-491F-9C1F-E1A89BF9909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FB57-C769-4433-AF02-70CA77FF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80E-DF2E-491F-9C1F-E1A89BF9909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FB57-C769-4433-AF02-70CA77FF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80E-DF2E-491F-9C1F-E1A89BF9909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FB57-C769-4433-AF02-70CA77FF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80E-DF2E-491F-9C1F-E1A89BF9909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FB57-C769-4433-AF02-70CA77FF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80E-DF2E-491F-9C1F-E1A89BF9909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FB57-C769-4433-AF02-70CA77FF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E80E-DF2E-491F-9C1F-E1A89BF9909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7FB57-C769-4433-AF02-70CA77FF1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bkSRLYSojo&amp;playnext=1&amp;list=PLC795A4416B98302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Irish Economy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HDI in comparative perspective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1689"/>
            <a:ext cx="5334000" cy="5454681"/>
          </a:xfrm>
        </p:spPr>
      </p:pic>
    </p:spTree>
    <p:extLst>
      <p:ext uri="{BB962C8B-B14F-4D97-AF65-F5344CB8AC3E}">
        <p14:creationId xmlns:p14="http://schemas.microsoft.com/office/powerpoint/2010/main" val="366035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Components: GDP per capita (2016)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6374"/>
            <a:ext cx="5715000" cy="53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6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Components: Life expectancy (2015)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4" y="1300390"/>
            <a:ext cx="7340593" cy="52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6824" y="914401"/>
            <a:ext cx="9444624" cy="479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Hans </a:t>
            </a:r>
            <a:r>
              <a:rPr lang="en-US" dirty="0" err="1" smtClean="0"/>
              <a:t>Rosling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 years, 200 countries, 4 minutes…</a:t>
            </a:r>
          </a:p>
          <a:p>
            <a:r>
              <a:rPr lang="en-US" dirty="0" smtClean="0">
                <a:hlinkClick r:id="rId2"/>
              </a:rPr>
              <a:t>http://www.youtube.com/watch?v=jbkSRLYSojo&amp;playnext=1&amp;list=PLC795A4416B983021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Sectoral structure of economies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Economic Sectors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Primary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Agriculture, fishing, forestry, mining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Secondary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Manufacturing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Tertiary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Trade and Services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Quaternary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Information industries</a:t>
            </a:r>
          </a:p>
        </p:txBody>
      </p:sp>
    </p:spTree>
    <p:extLst>
      <p:ext uri="{BB962C8B-B14F-4D97-AF65-F5344CB8AC3E}">
        <p14:creationId xmlns:p14="http://schemas.microsoft.com/office/powerpoint/2010/main" val="16253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Sectoral contributions, Republic of Ireland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4" b="2128"/>
          <a:stretch/>
        </p:blipFill>
        <p:spPr>
          <a:xfrm>
            <a:off x="929355" y="2057399"/>
            <a:ext cx="3436521" cy="3498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013"/>
          <a:stretch/>
        </p:blipFill>
        <p:spPr>
          <a:xfrm>
            <a:off x="4572000" y="2057400"/>
            <a:ext cx="3505200" cy="34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 of agricultural areas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004455"/>
            <a:ext cx="4495800" cy="5795286"/>
          </a:xfrm>
        </p:spPr>
      </p:pic>
    </p:spTree>
    <p:extLst>
      <p:ext uri="{BB962C8B-B14F-4D97-AF65-F5344CB8AC3E}">
        <p14:creationId xmlns:p14="http://schemas.microsoft.com/office/powerpoint/2010/main" val="1704734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p europe indust regions.JPG"/>
          <p:cNvPicPr>
            <a:picLocks noChangeAspect="1"/>
          </p:cNvPicPr>
          <p:nvPr/>
        </p:nvPicPr>
        <p:blipFill>
          <a:blip r:embed="rId2"/>
          <a:srcRect l="2647" t="5981" r="21919" b="8785"/>
          <a:stretch>
            <a:fillRect/>
          </a:stretch>
        </p:blipFill>
        <p:spPr>
          <a:xfrm>
            <a:off x="1333500" y="190500"/>
            <a:ext cx="64770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3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“Toolkit” for quantifying economic development</a:t>
            </a:r>
          </a:p>
          <a:p>
            <a:r>
              <a:rPr lang="en-US" dirty="0" smtClean="0"/>
              <a:t>Sectoral structure of the Irish economy </a:t>
            </a:r>
          </a:p>
          <a:p>
            <a:r>
              <a:rPr lang="en-US" dirty="0" smtClean="0"/>
              <a:t>Current economic issues:</a:t>
            </a:r>
          </a:p>
          <a:p>
            <a:pPr lvl="1"/>
            <a:r>
              <a:rPr lang="en-US" dirty="0" smtClean="0"/>
              <a:t>The Great Recession and Ireland’s debt crisis of 2008-2012</a:t>
            </a:r>
          </a:p>
          <a:p>
            <a:pPr lvl="1"/>
            <a:r>
              <a:rPr lang="en-US" dirty="0" smtClean="0"/>
              <a:t>The future of social welfare systems</a:t>
            </a:r>
          </a:p>
          <a:p>
            <a:pPr lvl="1"/>
            <a:r>
              <a:rPr lang="en-US" dirty="0" smtClean="0"/>
              <a:t>Brexit: trade and borders</a:t>
            </a:r>
          </a:p>
        </p:txBody>
      </p:sp>
    </p:spTree>
    <p:extLst>
      <p:ext uri="{BB962C8B-B14F-4D97-AF65-F5344CB8AC3E}">
        <p14:creationId xmlns:p14="http://schemas.microsoft.com/office/powerpoint/2010/main" val="35272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Tertiary: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Redistribution</a:t>
            </a:r>
          </a:p>
          <a:p>
            <a:pPr lvl="1"/>
            <a:r>
              <a:rPr lang="en-US" dirty="0" smtClean="0"/>
              <a:t>Transport of goods and people</a:t>
            </a:r>
          </a:p>
          <a:p>
            <a:pPr lvl="1"/>
            <a:r>
              <a:rPr lang="en-US" dirty="0" smtClean="0"/>
              <a:t>Wholesale and retail trade</a:t>
            </a:r>
          </a:p>
          <a:p>
            <a:r>
              <a:rPr lang="en-US" dirty="0" smtClean="0"/>
              <a:t>Producer services (B2B)</a:t>
            </a:r>
          </a:p>
          <a:p>
            <a:r>
              <a:rPr lang="en-US" dirty="0" smtClean="0"/>
              <a:t>Finance, insurance and real estate (FIRE)</a:t>
            </a:r>
          </a:p>
          <a:p>
            <a:r>
              <a:rPr lang="en-US" dirty="0" smtClean="0"/>
              <a:t>Tourism/Hospitality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Clark-Fisher Hypothesis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14" y="1600200"/>
            <a:ext cx="6418172" cy="4525963"/>
          </a:xfrm>
        </p:spPr>
      </p:pic>
    </p:spTree>
    <p:extLst>
      <p:ext uri="{BB962C8B-B14F-4D97-AF65-F5344CB8AC3E}">
        <p14:creationId xmlns:p14="http://schemas.microsoft.com/office/powerpoint/2010/main" val="3002510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Sectoral contributions, Republic of Ireland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2819400" cy="2991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00200"/>
            <a:ext cx="2937185" cy="2991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785" y="1600199"/>
            <a:ext cx="2683620" cy="29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40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Tourism in Northern Ireland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995362"/>
            <a:ext cx="4038600" cy="26250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" t="-3950" r="608" b="28896"/>
          <a:stretch/>
        </p:blipFill>
        <p:spPr>
          <a:xfrm>
            <a:off x="1828800" y="3505200"/>
            <a:ext cx="5486400" cy="30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66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892366"/>
            <a:ext cx="8305800" cy="512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36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European Debt Crisis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for scape-goats?</a:t>
            </a:r>
            <a:br>
              <a:rPr lang="en-US" dirty="0" smtClean="0"/>
            </a:br>
            <a:r>
              <a:rPr lang="en-US" dirty="0" smtClean="0"/>
              <a:t>How about scape-PIIGS?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82" y="2133600"/>
            <a:ext cx="3481218" cy="3429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2362200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Portugal</a:t>
            </a:r>
          </a:p>
          <a:p>
            <a:r>
              <a:rPr lang="en-US" sz="3600" dirty="0" smtClean="0"/>
              <a:t>Ireland</a:t>
            </a:r>
          </a:p>
          <a:p>
            <a:r>
              <a:rPr lang="en-US" sz="3600" dirty="0" smtClean="0"/>
              <a:t>Italy</a:t>
            </a:r>
          </a:p>
          <a:p>
            <a:r>
              <a:rPr lang="en-US" sz="3600" dirty="0" smtClean="0"/>
              <a:t>Greece</a:t>
            </a:r>
          </a:p>
          <a:p>
            <a:r>
              <a:rPr lang="en-US" sz="3600" dirty="0" smtClean="0"/>
              <a:t>Spain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14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54864"/>
            <a:ext cx="7479792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4467"/>
            <a:ext cx="7696200" cy="67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98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Attracting the multi-nationals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Finance:</a:t>
            </a:r>
          </a:p>
          <a:p>
            <a:pPr lvl="1"/>
            <a:r>
              <a:rPr lang="en-US" dirty="0" smtClean="0"/>
              <a:t>Citi</a:t>
            </a:r>
            <a:r>
              <a:rPr lang="en-US" dirty="0"/>
              <a:t>, 1996; Deutsche Bank, 1991; HSBC, </a:t>
            </a:r>
            <a:r>
              <a:rPr lang="en-US" dirty="0" smtClean="0"/>
              <a:t>2000; State </a:t>
            </a:r>
            <a:r>
              <a:rPr lang="en-US" dirty="0"/>
              <a:t>Street, </a:t>
            </a:r>
            <a:r>
              <a:rPr lang="en-US" dirty="0" smtClean="0"/>
              <a:t>1996;Mastercard</a:t>
            </a:r>
            <a:r>
              <a:rPr lang="en-US" dirty="0"/>
              <a:t>, 2009; PayPal, </a:t>
            </a:r>
            <a:r>
              <a:rPr lang="en-US" dirty="0" smtClean="0"/>
              <a:t>2003; </a:t>
            </a:r>
            <a:r>
              <a:rPr lang="en-US" dirty="0"/>
              <a:t>and more</a:t>
            </a:r>
            <a:r>
              <a:rPr lang="en-US" dirty="0" smtClean="0"/>
              <a:t>.</a:t>
            </a:r>
          </a:p>
          <a:p>
            <a:pPr marL="400050" lvl="1" indent="0">
              <a:buNone/>
            </a:pPr>
            <a:r>
              <a:rPr lang="en-US" sz="3200" dirty="0" smtClean="0"/>
              <a:t>Digital and games:</a:t>
            </a:r>
          </a:p>
          <a:p>
            <a:pPr marL="857250" lvl="1" indent="-457200"/>
            <a:r>
              <a:rPr lang="en-US" dirty="0" smtClean="0"/>
              <a:t>Google, 2003; Yahoo, 2003; eBay, 2004; Amazon; 2005; Facebook, 2008; Twitter, 2011; LinkedIn, 2010; </a:t>
            </a:r>
            <a:r>
              <a:rPr lang="en-US" dirty="0"/>
              <a:t>Electronic </a:t>
            </a:r>
            <a:r>
              <a:rPr lang="en-US" dirty="0" smtClean="0"/>
              <a:t>Arts, 2010; </a:t>
            </a:r>
            <a:r>
              <a:rPr lang="en-US" dirty="0"/>
              <a:t>and </a:t>
            </a:r>
            <a:r>
              <a:rPr lang="en-US" dirty="0" smtClean="0"/>
              <a:t>Zynga,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6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86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Welfare Spending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52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4" y="381000"/>
            <a:ext cx="7591925" cy="62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05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Problem of Brexit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61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330"/>
            <a:ext cx="9144000" cy="59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91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91" y="1676400"/>
            <a:ext cx="7986909" cy="354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62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-expansion-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265" y="0"/>
            <a:ext cx="7491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Enlargements (“</a:t>
            </a:r>
            <a:r>
              <a:rPr lang="en-US" dirty="0" err="1" smtClean="0"/>
              <a:t>widenings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1973: UK, Ireland and Denmark (9)</a:t>
            </a:r>
          </a:p>
          <a:p>
            <a:r>
              <a:rPr lang="en-US" dirty="0" smtClean="0"/>
              <a:t>1981: Greece (10)</a:t>
            </a:r>
          </a:p>
          <a:p>
            <a:r>
              <a:rPr lang="en-US" dirty="0" smtClean="0"/>
              <a:t>1986: Spain and Portugal (12)</a:t>
            </a:r>
          </a:p>
          <a:p>
            <a:r>
              <a:rPr lang="en-US" dirty="0" smtClean="0"/>
              <a:t>1995: Austria, Sweden, and Finland (15)</a:t>
            </a:r>
          </a:p>
          <a:p>
            <a:pPr lvl="1"/>
            <a:r>
              <a:rPr lang="en-US" dirty="0" smtClean="0"/>
              <a:t>Also, a larger Germany since Reunification</a:t>
            </a:r>
          </a:p>
          <a:p>
            <a:r>
              <a:rPr lang="en-US" dirty="0" smtClean="0"/>
              <a:t>2004: 10 countries in central/eastern Europe (25)</a:t>
            </a:r>
          </a:p>
          <a:p>
            <a:r>
              <a:rPr lang="en-US" dirty="0" smtClean="0"/>
              <a:t>2007: Romania and Bulgaria (27) </a:t>
            </a:r>
          </a:p>
          <a:p>
            <a:r>
              <a:rPr lang="en-US" dirty="0" smtClean="0"/>
              <a:t>2013: Croatia (28)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integration (“</a:t>
            </a:r>
            <a:r>
              <a:rPr lang="en-US" dirty="0" err="1" smtClean="0"/>
              <a:t>deepenings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European Monetary System: the “</a:t>
            </a:r>
            <a:r>
              <a:rPr lang="en-US" dirty="0" err="1" smtClean="0"/>
              <a:t>eurozone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Formation of the European Central Bank</a:t>
            </a:r>
          </a:p>
          <a:p>
            <a:pPr lvl="1"/>
            <a:r>
              <a:rPr lang="en-US" dirty="0" smtClean="0"/>
              <a:t>12 of the 27 member states use the euro, €</a:t>
            </a:r>
          </a:p>
          <a:p>
            <a:r>
              <a:rPr lang="en-US" dirty="0" smtClean="0"/>
              <a:t>Removal of border checks </a:t>
            </a:r>
            <a:r>
              <a:rPr lang="en-US" dirty="0" smtClean="0">
                <a:sym typeface="Wingdings" pitchFamily="2" charset="2"/>
              </a:rPr>
              <a:t> “</a:t>
            </a:r>
            <a:r>
              <a:rPr lang="en-US" dirty="0" err="1" smtClean="0">
                <a:sym typeface="Wingdings" pitchFamily="2" charset="2"/>
              </a:rPr>
              <a:t>Schengen</a:t>
            </a:r>
            <a:r>
              <a:rPr lang="en-US" dirty="0" smtClean="0">
                <a:sym typeface="Wingdings" pitchFamily="2" charset="2"/>
              </a:rPr>
              <a:t> zone”</a:t>
            </a:r>
          </a:p>
          <a:p>
            <a:r>
              <a:rPr lang="en-US" dirty="0" smtClean="0">
                <a:sym typeface="Wingdings" pitchFamily="2" charset="2"/>
              </a:rPr>
              <a:t>Networks of regional interests across national borders</a:t>
            </a:r>
          </a:p>
          <a:p>
            <a:r>
              <a:rPr lang="en-US" dirty="0" smtClean="0">
                <a:sym typeface="Wingdings" pitchFamily="2" charset="2"/>
              </a:rPr>
              <a:t>Common policy in areas like environmental regulation and agricultural policy (CAP).</a:t>
            </a:r>
          </a:p>
          <a:p>
            <a:r>
              <a:rPr lang="en-US" dirty="0" smtClean="0">
                <a:sym typeface="Wingdings" pitchFamily="2" charset="2"/>
              </a:rPr>
              <a:t>Beginnings of common military and foreign policy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75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map e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0"/>
            <a:ext cx="772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U-fl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600200"/>
            <a:ext cx="1828800" cy="12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Brexit options: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No-deal deal</a:t>
            </a:r>
          </a:p>
          <a:p>
            <a:r>
              <a:rPr lang="en-US" dirty="0" smtClean="0"/>
              <a:t>Soft Brexit</a:t>
            </a:r>
          </a:p>
          <a:p>
            <a:pPr lvl="1"/>
            <a:r>
              <a:rPr lang="en-US" dirty="0" smtClean="0"/>
              <a:t>May retain customs union/common market</a:t>
            </a:r>
          </a:p>
          <a:p>
            <a:r>
              <a:rPr lang="en-US" dirty="0" smtClean="0"/>
              <a:t>Backstop option: to prevent a hard border in Ireland</a:t>
            </a:r>
          </a:p>
          <a:p>
            <a:r>
              <a:rPr lang="en-US" dirty="0" smtClean="0"/>
              <a:t>Another referendum 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5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Where</a:t>
            </a:r>
            <a:r>
              <a:rPr lang="en-US" dirty="0" smtClean="0"/>
              <a:t> are the spatial differences in prosperity and social well-being, and </a:t>
            </a:r>
            <a:r>
              <a:rPr lang="en-US" u="sng" dirty="0" smtClean="0"/>
              <a:t>why</a:t>
            </a:r>
            <a:r>
              <a:rPr lang="en-US" dirty="0" smtClean="0"/>
              <a:t> do they exist?</a:t>
            </a:r>
          </a:p>
          <a:p>
            <a:r>
              <a:rPr lang="en-US" dirty="0" smtClean="0"/>
              <a:t>What is the </a:t>
            </a:r>
            <a:r>
              <a:rPr lang="en-US" u="sng" dirty="0" smtClean="0"/>
              <a:t>structure</a:t>
            </a:r>
            <a:r>
              <a:rPr lang="en-US" dirty="0" smtClean="0"/>
              <a:t> of the Irish economy? </a:t>
            </a:r>
          </a:p>
          <a:p>
            <a:pPr lvl="1"/>
            <a:r>
              <a:rPr lang="en-US" dirty="0" smtClean="0"/>
              <a:t>How has it developed?</a:t>
            </a:r>
          </a:p>
          <a:p>
            <a:pPr lvl="1"/>
            <a:r>
              <a:rPr lang="en-US" dirty="0" smtClean="0"/>
              <a:t>How is it changing?</a:t>
            </a:r>
          </a:p>
          <a:p>
            <a:pPr lvl="0"/>
            <a:r>
              <a:rPr lang="en-US" dirty="0"/>
              <a:t>What are the challenges that these economies </a:t>
            </a:r>
            <a:r>
              <a:rPr lang="en-US" dirty="0" smtClean="0"/>
              <a:t>face?</a:t>
            </a:r>
            <a:endParaRPr lang="en-US" dirty="0"/>
          </a:p>
          <a:p>
            <a:pPr lvl="1"/>
            <a:r>
              <a:rPr lang="en-US" dirty="0"/>
              <a:t>Is the commitment to social welfare systems sustainable, given the changing demographics? (connection to earlier work on pop and migration)</a:t>
            </a:r>
          </a:p>
          <a:p>
            <a:pPr lvl="1"/>
            <a:r>
              <a:rPr lang="en-US" dirty="0" smtClean="0"/>
              <a:t>What are the implications of Brexit both for the Republic and for Northern Ireland?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Huge Uncertainties!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Border between Republic and Northern Ireland</a:t>
            </a:r>
          </a:p>
          <a:p>
            <a:r>
              <a:rPr lang="en-US" dirty="0" smtClean="0"/>
              <a:t>Trade agreements between UK/EU and/or UK/EU member countries</a:t>
            </a:r>
          </a:p>
          <a:p>
            <a:r>
              <a:rPr lang="en-US" dirty="0" smtClean="0"/>
              <a:t>Ability for EU citizens to work in the UK and vice versa</a:t>
            </a:r>
          </a:p>
          <a:p>
            <a:r>
              <a:rPr lang="en-US" dirty="0" smtClean="0"/>
              <a:t>Financial settlement UK must make to EU upon leaving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61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78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Measuring and comparing economies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economic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development</a:t>
            </a:r>
            <a:r>
              <a:rPr lang="en-US" dirty="0"/>
              <a:t> is the process by which a </a:t>
            </a:r>
            <a:r>
              <a:rPr lang="en-US" dirty="0" smtClean="0"/>
              <a:t>State (or other geographical unit) </a:t>
            </a:r>
            <a:r>
              <a:rPr lang="en-US" dirty="0"/>
              <a:t>improves the economic, political, and social well-being of its people. 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we measure ED?</a:t>
            </a:r>
          </a:p>
        </p:txBody>
      </p:sp>
      <p:sp>
        <p:nvSpPr>
          <p:cNvPr id="717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Prosperity</a:t>
            </a:r>
          </a:p>
        </p:txBody>
      </p:sp>
      <p:sp>
        <p:nvSpPr>
          <p:cNvPr id="7172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GDP</a:t>
            </a:r>
          </a:p>
          <a:p>
            <a:pPr eaLnBrk="1" hangingPunct="1"/>
            <a:r>
              <a:rPr lang="en-US" dirty="0" smtClean="0"/>
              <a:t>GDP per capita</a:t>
            </a:r>
          </a:p>
          <a:p>
            <a:pPr eaLnBrk="1" hangingPunct="1"/>
            <a:r>
              <a:rPr lang="en-US" dirty="0" smtClean="0"/>
              <a:t>GNI</a:t>
            </a:r>
          </a:p>
          <a:p>
            <a:pPr eaLnBrk="1" hangingPunct="1"/>
            <a:r>
              <a:rPr lang="en-US" dirty="0" smtClean="0"/>
              <a:t>GNI per capita</a:t>
            </a:r>
          </a:p>
          <a:p>
            <a:pPr eaLnBrk="1" hangingPunct="1"/>
            <a:r>
              <a:rPr lang="en-US" dirty="0" smtClean="0"/>
              <a:t>Purchasing Power Parity adjustment (PPP)</a:t>
            </a:r>
          </a:p>
          <a:p>
            <a:pPr eaLnBrk="1" hangingPunct="1"/>
            <a:r>
              <a:rPr lang="en-US" dirty="0" smtClean="0"/>
              <a:t>Unemployment</a:t>
            </a:r>
          </a:p>
          <a:p>
            <a:pPr eaLnBrk="1" hangingPunct="1"/>
            <a:r>
              <a:rPr lang="en-US" dirty="0" smtClean="0"/>
              <a:t>Inequality</a:t>
            </a:r>
          </a:p>
        </p:txBody>
      </p:sp>
      <p:sp>
        <p:nvSpPr>
          <p:cNvPr id="7173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Well-being</a:t>
            </a:r>
          </a:p>
        </p:txBody>
      </p:sp>
      <p:sp>
        <p:nvSpPr>
          <p:cNvPr id="7174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Health</a:t>
            </a:r>
          </a:p>
          <a:p>
            <a:pPr lvl="1" eaLnBrk="1" hangingPunct="1"/>
            <a:r>
              <a:rPr lang="en-US" smtClean="0"/>
              <a:t>Infant mortality</a:t>
            </a:r>
          </a:p>
          <a:p>
            <a:pPr lvl="1" eaLnBrk="1" hangingPunct="1"/>
            <a:r>
              <a:rPr lang="en-US" smtClean="0"/>
              <a:t>Life expectancy</a:t>
            </a:r>
          </a:p>
          <a:p>
            <a:pPr lvl="1" eaLnBrk="1" hangingPunct="1"/>
            <a:r>
              <a:rPr lang="en-US" smtClean="0"/>
              <a:t>Caloric intake</a:t>
            </a:r>
          </a:p>
          <a:p>
            <a:pPr eaLnBrk="1" hangingPunct="1"/>
            <a:r>
              <a:rPr lang="en-US" smtClean="0"/>
              <a:t>Education</a:t>
            </a:r>
          </a:p>
          <a:p>
            <a:pPr lvl="1" eaLnBrk="1" hangingPunct="1"/>
            <a:r>
              <a:rPr lang="en-US" smtClean="0"/>
              <a:t>Years of school</a:t>
            </a:r>
          </a:p>
          <a:p>
            <a:pPr lvl="1" eaLnBrk="1" hangingPunct="1"/>
            <a:r>
              <a:rPr lang="en-US" smtClean="0"/>
              <a:t>Literacy rate</a:t>
            </a:r>
          </a:p>
          <a:p>
            <a:pPr eaLnBrk="1" hangingPunct="1"/>
            <a:r>
              <a:rPr lang="en-US" smtClean="0"/>
              <a:t>Gender Equity</a:t>
            </a:r>
          </a:p>
          <a:p>
            <a:pPr lvl="1" eaLnBrk="1" hangingPunct="1"/>
            <a:r>
              <a:rPr lang="en-US" smtClean="0"/>
              <a:t>Women in workforce</a:t>
            </a:r>
          </a:p>
          <a:p>
            <a:pPr lvl="1" eaLnBrk="1" hangingPunct="1"/>
            <a:r>
              <a:rPr lang="en-US" smtClean="0"/>
              <a:t>Women in elected positions</a:t>
            </a:r>
          </a:p>
        </p:txBody>
      </p:sp>
    </p:spTree>
    <p:extLst>
      <p:ext uri="{BB962C8B-B14F-4D97-AF65-F5344CB8AC3E}">
        <p14:creationId xmlns:p14="http://schemas.microsoft.com/office/powerpoint/2010/main" val="15257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DI graphic from 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15" y="914400"/>
            <a:ext cx="902677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248400"/>
            <a:ext cx="756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 Human Development Index.  Source: http://hdr.undp.org/en/statistics/hdi/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HDI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 Norway</a:t>
            </a:r>
          </a:p>
          <a:p>
            <a:pPr marL="0" indent="0">
              <a:buNone/>
            </a:pPr>
            <a:r>
              <a:rPr lang="en-US" dirty="0" smtClean="0"/>
              <a:t>2 Switzerland</a:t>
            </a:r>
          </a:p>
          <a:p>
            <a:pPr marL="0" indent="0">
              <a:buNone/>
            </a:pPr>
            <a:r>
              <a:rPr lang="en-US" dirty="0" smtClean="0"/>
              <a:t>3 Australia</a:t>
            </a:r>
          </a:p>
          <a:p>
            <a:pPr marL="0" indent="0">
              <a:buNone/>
            </a:pPr>
            <a:r>
              <a:rPr lang="en-US" dirty="0" smtClean="0"/>
              <a:t>4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</a:t>
            </a:r>
          </a:p>
          <a:p>
            <a:pPr marL="0" indent="0">
              <a:buNone/>
            </a:pPr>
            <a:r>
              <a:rPr lang="en-US" dirty="0" smtClean="0"/>
              <a:t>5 Germany</a:t>
            </a:r>
          </a:p>
          <a:p>
            <a:pPr marL="0" indent="0">
              <a:buNone/>
            </a:pPr>
            <a:r>
              <a:rPr lang="en-US" dirty="0" smtClean="0"/>
              <a:t>6 Iceland</a:t>
            </a:r>
          </a:p>
          <a:p>
            <a:pPr marL="0" indent="0">
              <a:buNone/>
            </a:pPr>
            <a:r>
              <a:rPr lang="en-US" dirty="0" smtClean="0"/>
              <a:t>7 Hong Kong/Sweden</a:t>
            </a:r>
          </a:p>
          <a:p>
            <a:pPr marL="0" indent="0">
              <a:buNone/>
            </a:pPr>
            <a:r>
              <a:rPr lang="en-US" dirty="0" smtClean="0"/>
              <a:t>9 Singapore</a:t>
            </a:r>
          </a:p>
          <a:p>
            <a:pPr marL="0" indent="0">
              <a:buNone/>
            </a:pPr>
            <a:r>
              <a:rPr lang="en-US" dirty="0" smtClean="0"/>
              <a:t>10 Netherlands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11 Denmark</a:t>
            </a:r>
          </a:p>
          <a:p>
            <a:pPr marL="0" indent="0">
              <a:buNone/>
            </a:pPr>
            <a:r>
              <a:rPr lang="en-US" dirty="0" smtClean="0"/>
              <a:t>12 Canada</a:t>
            </a:r>
          </a:p>
          <a:p>
            <a:pPr marL="0" indent="0">
              <a:buNone/>
            </a:pPr>
            <a:r>
              <a:rPr lang="en-US" dirty="0" smtClean="0"/>
              <a:t>13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</a:t>
            </a:r>
          </a:p>
          <a:p>
            <a:pPr marL="0" indent="0">
              <a:buNone/>
            </a:pPr>
            <a:r>
              <a:rPr lang="en-US" dirty="0" smtClean="0"/>
              <a:t>14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</a:t>
            </a:r>
          </a:p>
          <a:p>
            <a:pPr marL="0" indent="0">
              <a:buNone/>
            </a:pPr>
            <a:r>
              <a:rPr lang="en-US" dirty="0" smtClean="0"/>
              <a:t>15 Finland</a:t>
            </a:r>
          </a:p>
          <a:p>
            <a:pPr marL="0" indent="0">
              <a:buNone/>
            </a:pPr>
            <a:r>
              <a:rPr lang="en-US" dirty="0" smtClean="0"/>
              <a:t>16 New Zealand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17 Belgium</a:t>
            </a:r>
          </a:p>
          <a:p>
            <a:pPr marL="0" indent="0">
              <a:buNone/>
            </a:pPr>
            <a:r>
              <a:rPr lang="en-US" dirty="0" smtClean="0"/>
              <a:t>18 Liechtenstein</a:t>
            </a:r>
          </a:p>
          <a:p>
            <a:pPr marL="0" indent="0">
              <a:buNone/>
            </a:pPr>
            <a:r>
              <a:rPr lang="en-US" dirty="0" smtClean="0"/>
              <a:t>19 Japan</a:t>
            </a:r>
          </a:p>
          <a:p>
            <a:pPr marL="0" indent="0">
              <a:buNone/>
            </a:pPr>
            <a:r>
              <a:rPr lang="en-US" dirty="0" smtClean="0"/>
              <a:t>20 Austria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6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8164</TotalTime>
  <Words>640</Words>
  <Application>Microsoft Office PowerPoint</Application>
  <PresentationFormat>On-screen Show (4:3)</PresentationFormat>
  <Paragraphs>130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The Irish Economy</vt:lpstr>
      <vt:lpstr>Outline</vt:lpstr>
      <vt:lpstr>PowerPoint Presentation</vt:lpstr>
      <vt:lpstr>Key questions:</vt:lpstr>
      <vt:lpstr>Measuring and comparing economies</vt:lpstr>
      <vt:lpstr>What is economic development?</vt:lpstr>
      <vt:lpstr>How do we measure ED?</vt:lpstr>
      <vt:lpstr>PowerPoint Presentation</vt:lpstr>
      <vt:lpstr>2018 HDI Rankings</vt:lpstr>
      <vt:lpstr>HDI in comparative perspective</vt:lpstr>
      <vt:lpstr>Components: GDP per capita (2016)</vt:lpstr>
      <vt:lpstr>Components: Life expectancy (2015)</vt:lpstr>
      <vt:lpstr>PowerPoint Presentation</vt:lpstr>
      <vt:lpstr>Hans Rosling</vt:lpstr>
      <vt:lpstr>Sectoral structure of economies</vt:lpstr>
      <vt:lpstr>Economic Sectors</vt:lpstr>
      <vt:lpstr>Sectoral contributions, Republic of Ireland</vt:lpstr>
      <vt:lpstr>Location of agricultural areas</vt:lpstr>
      <vt:lpstr>PowerPoint Presentation</vt:lpstr>
      <vt:lpstr>Tertiary: services</vt:lpstr>
      <vt:lpstr>Clark-Fisher Hypothesis</vt:lpstr>
      <vt:lpstr>Sectoral contributions, Republic of Ireland</vt:lpstr>
      <vt:lpstr>Tourism in Northern Ireland</vt:lpstr>
      <vt:lpstr>PowerPoint Presentation</vt:lpstr>
      <vt:lpstr>The European Debt Crisis </vt:lpstr>
      <vt:lpstr>Looking for scape-goats? How about scape-PIIGS?</vt:lpstr>
      <vt:lpstr>PowerPoint Presentation</vt:lpstr>
      <vt:lpstr>PowerPoint Presentation</vt:lpstr>
      <vt:lpstr>Attracting the multi-nationals</vt:lpstr>
      <vt:lpstr>Social Welfare Spending</vt:lpstr>
      <vt:lpstr>PowerPoint Presentation</vt:lpstr>
      <vt:lpstr>The Problem of Brexit</vt:lpstr>
      <vt:lpstr>PowerPoint Presentation</vt:lpstr>
      <vt:lpstr>PowerPoint Presentation</vt:lpstr>
      <vt:lpstr>PowerPoint Presentation</vt:lpstr>
      <vt:lpstr>Enlargements (“widenings”)</vt:lpstr>
      <vt:lpstr>Increasing integration (“deepenings”)</vt:lpstr>
      <vt:lpstr>PowerPoint Presentation</vt:lpstr>
      <vt:lpstr>Brexit options:</vt:lpstr>
      <vt:lpstr>Huge Uncertainties!</vt:lpstr>
      <vt:lpstr>PowerPoint Presentation</vt:lpstr>
    </vt:vector>
  </TitlesOfParts>
  <Company>Framingham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Judith Otto</cp:lastModifiedBy>
  <cp:revision>139</cp:revision>
  <dcterms:created xsi:type="dcterms:W3CDTF">2008-11-18T01:37:54Z</dcterms:created>
  <dcterms:modified xsi:type="dcterms:W3CDTF">2019-07-02T12:10:15Z</dcterms:modified>
</cp:coreProperties>
</file>