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9" r:id="rId9"/>
    <p:sldId id="270" r:id="rId10"/>
    <p:sldId id="272" r:id="rId11"/>
    <p:sldId id="280" r:id="rId12"/>
    <p:sldId id="281" r:id="rId13"/>
    <p:sldId id="266" r:id="rId14"/>
    <p:sldId id="282" r:id="rId15"/>
    <p:sldId id="271" r:id="rId16"/>
    <p:sldId id="268" r:id="rId17"/>
    <p:sldId id="267" r:id="rId18"/>
    <p:sldId id="283" r:id="rId19"/>
    <p:sldId id="284" r:id="rId20"/>
    <p:sldId id="274" r:id="rId21"/>
    <p:sldId id="275" r:id="rId22"/>
    <p:sldId id="276" r:id="rId23"/>
    <p:sldId id="277" r:id="rId24"/>
    <p:sldId id="285"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7" d="100"/>
          <a:sy n="67" d="100"/>
        </p:scale>
        <p:origin x="1428"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8C040A-184E-43F3-A9BA-0DC02A887716}" type="datetimeFigureOut">
              <a:rPr lang="en-US" smtClean="0"/>
              <a:pPr/>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A4BD7-6B4B-45A4-960B-0DCEF349BA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8C040A-184E-43F3-A9BA-0DC02A887716}" type="datetimeFigureOut">
              <a:rPr lang="en-US" smtClean="0"/>
              <a:pPr/>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A4BD7-6B4B-45A4-960B-0DCEF349BA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8C040A-184E-43F3-A9BA-0DC02A887716}" type="datetimeFigureOut">
              <a:rPr lang="en-US" smtClean="0"/>
              <a:pPr/>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A4BD7-6B4B-45A4-960B-0DCEF349BA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8C040A-184E-43F3-A9BA-0DC02A887716}" type="datetimeFigureOut">
              <a:rPr lang="en-US" smtClean="0"/>
              <a:pPr/>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A4BD7-6B4B-45A4-960B-0DCEF349BA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8C040A-184E-43F3-A9BA-0DC02A887716}" type="datetimeFigureOut">
              <a:rPr lang="en-US" smtClean="0"/>
              <a:pPr/>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A4BD7-6B4B-45A4-960B-0DCEF349BA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8C040A-184E-43F3-A9BA-0DC02A887716}" type="datetimeFigureOut">
              <a:rPr lang="en-US" smtClean="0"/>
              <a:pPr/>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A4BD7-6B4B-45A4-960B-0DCEF349BA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8C040A-184E-43F3-A9BA-0DC02A887716}" type="datetimeFigureOut">
              <a:rPr lang="en-US" smtClean="0"/>
              <a:pPr/>
              <a:t>6/30/2019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0A4BD7-6B4B-45A4-960B-0DCEF349BA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8C040A-184E-43F3-A9BA-0DC02A887716}" type="datetimeFigureOut">
              <a:rPr lang="en-US" smtClean="0"/>
              <a:pPr/>
              <a:t>6/30/2019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0A4BD7-6B4B-45A4-960B-0DCEF349BA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C040A-184E-43F3-A9BA-0DC02A887716}" type="datetimeFigureOut">
              <a:rPr lang="en-US" smtClean="0"/>
              <a:pPr/>
              <a:t>6/30/2019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0A4BD7-6B4B-45A4-960B-0DCEF349BA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8C040A-184E-43F3-A9BA-0DC02A887716}" type="datetimeFigureOut">
              <a:rPr lang="en-US" smtClean="0"/>
              <a:pPr/>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A4BD7-6B4B-45A4-960B-0DCEF349BA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8C040A-184E-43F3-A9BA-0DC02A887716}" type="datetimeFigureOut">
              <a:rPr lang="en-US" smtClean="0"/>
              <a:pPr/>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A4BD7-6B4B-45A4-960B-0DCEF349BA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C040A-184E-43F3-A9BA-0DC02A887716}" type="datetimeFigureOut">
              <a:rPr lang="en-US" smtClean="0"/>
              <a:pPr/>
              <a:t>6/30/2019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A4BD7-6B4B-45A4-960B-0DCEF349BAB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905001"/>
            <a:ext cx="7772400" cy="1695450"/>
          </a:xfrm>
        </p:spPr>
        <p:txBody>
          <a:bodyPr>
            <a:normAutofit/>
          </a:bodyPr>
          <a:lstStyle/>
          <a:p>
            <a:r>
              <a:rPr lang="en-US" dirty="0" smtClean="0">
                <a:effectLst>
                  <a:outerShdw blurRad="38100" dist="38100" dir="2700000" algn="tl">
                    <a:srgbClr val="000000">
                      <a:alpha val="43137"/>
                    </a:srgbClr>
                  </a:outerShdw>
                </a:effectLst>
              </a:rPr>
              <a:t>Ancient settlements and cultures</a:t>
            </a:r>
            <a:endParaRPr lang="en-US" dirty="0">
              <a:effectLst>
                <a:outerShdw blurRad="38100" dist="38100" dir="2700000" algn="tl">
                  <a:srgbClr val="000000">
                    <a:alpha val="43137"/>
                  </a:srgbClr>
                </a:outerShdw>
              </a:effectLst>
            </a:endParaRPr>
          </a:p>
        </p:txBody>
      </p:sp>
      <p:sp>
        <p:nvSpPr>
          <p:cNvPr id="7" name="Subtitle 6"/>
          <p:cNvSpPr>
            <a:spLocks noGrp="1"/>
          </p:cNvSpPr>
          <p:nvPr>
            <p:ph type="subTitle" idx="1"/>
          </p:nvPr>
        </p:nvSpPr>
        <p:spPr>
          <a:xfrm>
            <a:off x="762000" y="3429000"/>
            <a:ext cx="7696200" cy="2667000"/>
          </a:xfrm>
        </p:spPr>
        <p:txBody>
          <a:bodyPr>
            <a:normAutofit/>
          </a:bodyPr>
          <a:lstStyle/>
          <a:p>
            <a:r>
              <a:rPr lang="en-US" dirty="0" smtClean="0"/>
              <a:t> </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Irish Christianity beginning c 431</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2843" y="1417638"/>
            <a:ext cx="7478315" cy="4985543"/>
          </a:xfrm>
        </p:spPr>
      </p:pic>
    </p:spTree>
    <p:extLst>
      <p:ext uri="{BB962C8B-B14F-4D97-AF65-F5344CB8AC3E}">
        <p14:creationId xmlns:p14="http://schemas.microsoft.com/office/powerpoint/2010/main" val="1442999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Monasteries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919818"/>
            <a:ext cx="4495799" cy="5788615"/>
          </a:xfrm>
        </p:spPr>
      </p:pic>
    </p:spTree>
    <p:extLst>
      <p:ext uri="{BB962C8B-B14F-4D97-AF65-F5344CB8AC3E}">
        <p14:creationId xmlns:p14="http://schemas.microsoft.com/office/powerpoint/2010/main" val="1442444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19400" cy="1935162"/>
          </a:xfrm>
        </p:spPr>
        <p:txBody>
          <a:bodyPr>
            <a:normAutofit fontScale="90000"/>
          </a:bodyPr>
          <a:lstStyle/>
          <a:p>
            <a:r>
              <a:rPr lang="en-US" dirty="0" smtClean="0"/>
              <a:t>Politics of territorial organization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81400" y="152400"/>
            <a:ext cx="4495800" cy="6572887"/>
          </a:xfrm>
        </p:spPr>
      </p:pic>
    </p:spTree>
    <p:extLst>
      <p:ext uri="{BB962C8B-B14F-4D97-AF65-F5344CB8AC3E}">
        <p14:creationId xmlns:p14="http://schemas.microsoft.com/office/powerpoint/2010/main" val="2657038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Waves of invasion:</a:t>
            </a:r>
            <a:br>
              <a:rPr lang="en-US" dirty="0" smtClean="0"/>
            </a:br>
            <a:r>
              <a:rPr lang="en-US" dirty="0" smtClean="0"/>
              <a:t>Vikings, Normans, and Scots/British</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41966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514600" cy="1143000"/>
          </a:xfrm>
        </p:spPr>
        <p:txBody>
          <a:bodyPr>
            <a:normAutofit fontScale="90000"/>
          </a:bodyPr>
          <a:lstStyle/>
          <a:p>
            <a:r>
              <a:rPr lang="en-US" dirty="0" smtClean="0"/>
              <a:t>Viking invasions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6600" y="281565"/>
            <a:ext cx="4419600" cy="6519410"/>
          </a:xfrm>
        </p:spPr>
      </p:pic>
    </p:spTree>
    <p:extLst>
      <p:ext uri="{BB962C8B-B14F-4D97-AF65-F5344CB8AC3E}">
        <p14:creationId xmlns:p14="http://schemas.microsoft.com/office/powerpoint/2010/main" val="2650574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Brian </a:t>
            </a:r>
            <a:r>
              <a:rPr lang="en-US" dirty="0" err="1" smtClean="0"/>
              <a:t>Boru</a:t>
            </a:r>
            <a:r>
              <a:rPr lang="en-US" dirty="0" smtClean="0"/>
              <a:t>, high king and Emperor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1157" y="1600200"/>
            <a:ext cx="5521687" cy="4495800"/>
          </a:xfrm>
        </p:spPr>
      </p:pic>
    </p:spTree>
    <p:extLst>
      <p:ext uri="{BB962C8B-B14F-4D97-AF65-F5344CB8AC3E}">
        <p14:creationId xmlns:p14="http://schemas.microsoft.com/office/powerpoint/2010/main" val="3829904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04800" y="25138"/>
            <a:ext cx="8610599" cy="6868506"/>
          </a:xfrm>
          <a:prstGeom prst="rect">
            <a:avLst/>
          </a:prstGeom>
        </p:spPr>
      </p:pic>
    </p:spTree>
    <p:extLst>
      <p:ext uri="{BB962C8B-B14F-4D97-AF65-F5344CB8AC3E}">
        <p14:creationId xmlns:p14="http://schemas.microsoft.com/office/powerpoint/2010/main" val="3978441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1155: Pope Adrian IV:</a:t>
            </a:r>
            <a:endParaRPr lang="en-US" dirty="0"/>
          </a:p>
        </p:txBody>
      </p:sp>
      <p:sp>
        <p:nvSpPr>
          <p:cNvPr id="3" name="Content Placeholder 2"/>
          <p:cNvSpPr>
            <a:spLocks noGrp="1"/>
          </p:cNvSpPr>
          <p:nvPr>
            <p:ph idx="1"/>
          </p:nvPr>
        </p:nvSpPr>
        <p:spPr/>
        <p:txBody>
          <a:bodyPr/>
          <a:lstStyle/>
          <a:p>
            <a:r>
              <a:rPr lang="en-US" dirty="0" smtClean="0"/>
              <a:t>“We regard it as pleasing and acceptable to us that you should enter that island </a:t>
            </a:r>
            <a:r>
              <a:rPr lang="en-US" dirty="0" smtClean="0"/>
              <a:t>[Ireland] for </a:t>
            </a:r>
            <a:r>
              <a:rPr lang="en-US" dirty="0" smtClean="0"/>
              <a:t>the purpose of enlarging the boundaries of the Church, checking the descent into wickedness, correcting morals and implanting virtues, and encouraging the growth of the faith of Christ…and that the people of that land receive you honorable and respect you as their lord.”</a:t>
            </a:r>
            <a:endParaRPr lang="en-US" dirty="0"/>
          </a:p>
        </p:txBody>
      </p:sp>
    </p:spTree>
    <p:extLst>
      <p:ext uri="{BB962C8B-B14F-4D97-AF65-F5344CB8AC3E}">
        <p14:creationId xmlns:p14="http://schemas.microsoft.com/office/powerpoint/2010/main" val="4042728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Dublin Castle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3328" y="1752600"/>
            <a:ext cx="7257344" cy="4082256"/>
          </a:xfrm>
        </p:spPr>
      </p:pic>
    </p:spTree>
    <p:extLst>
      <p:ext uri="{BB962C8B-B14F-4D97-AF65-F5344CB8AC3E}">
        <p14:creationId xmlns:p14="http://schemas.microsoft.com/office/powerpoint/2010/main" val="2334540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585384" cy="1143000"/>
          </a:xfrm>
        </p:spPr>
        <p:txBody>
          <a:bodyPr>
            <a:normAutofit fontScale="90000"/>
          </a:bodyPr>
          <a:lstStyle/>
          <a:p>
            <a:r>
              <a:rPr lang="en-US" dirty="0" smtClean="0"/>
              <a:t>Shifting alliances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62400" y="152400"/>
            <a:ext cx="4343400" cy="6426660"/>
          </a:xfrm>
        </p:spPr>
      </p:pic>
    </p:spTree>
    <p:extLst>
      <p:ext uri="{BB962C8B-B14F-4D97-AF65-F5344CB8AC3E}">
        <p14:creationId xmlns:p14="http://schemas.microsoft.com/office/powerpoint/2010/main" val="1893010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‘Cheat sheet’ for prehistory</a:t>
            </a:r>
            <a:endParaRPr lang="en-US" dirty="0"/>
          </a:p>
        </p:txBody>
      </p:sp>
      <p:sp>
        <p:nvSpPr>
          <p:cNvPr id="3" name="Content Placeholder 2"/>
          <p:cNvSpPr>
            <a:spLocks noGrp="1"/>
          </p:cNvSpPr>
          <p:nvPr>
            <p:ph idx="1"/>
          </p:nvPr>
        </p:nvSpPr>
        <p:spPr>
          <a:xfrm>
            <a:off x="457200" y="990600"/>
            <a:ext cx="8229600" cy="5486400"/>
          </a:xfrm>
        </p:spPr>
        <p:txBody>
          <a:bodyPr>
            <a:normAutofit lnSpcReduction="10000"/>
          </a:bodyPr>
          <a:lstStyle/>
          <a:p>
            <a:r>
              <a:rPr lang="en-US" dirty="0"/>
              <a:t>Mesolithic Ireland (8000BC-4000BC</a:t>
            </a:r>
            <a:r>
              <a:rPr lang="en-US" dirty="0" smtClean="0"/>
              <a:t>)</a:t>
            </a:r>
          </a:p>
          <a:p>
            <a:pPr lvl="1"/>
            <a:r>
              <a:rPr lang="en-US" dirty="0" smtClean="0"/>
              <a:t>Hunter-gatherers</a:t>
            </a:r>
          </a:p>
          <a:p>
            <a:r>
              <a:rPr lang="en-US" dirty="0" smtClean="0"/>
              <a:t>Neolithic Ireland </a:t>
            </a:r>
            <a:r>
              <a:rPr lang="en-US" dirty="0"/>
              <a:t>(4000BC-2500BC</a:t>
            </a:r>
            <a:r>
              <a:rPr lang="en-US" dirty="0" smtClean="0"/>
              <a:t>)</a:t>
            </a:r>
          </a:p>
          <a:p>
            <a:pPr lvl="1"/>
            <a:r>
              <a:rPr lang="en-US" dirty="0" smtClean="0"/>
              <a:t>Agriculture, husbandry, and surviving monumental passage tombs like </a:t>
            </a:r>
            <a:r>
              <a:rPr lang="en-US" dirty="0" err="1" smtClean="0"/>
              <a:t>Newgrange</a:t>
            </a:r>
            <a:endParaRPr lang="en-US" dirty="0" smtClean="0"/>
          </a:p>
          <a:p>
            <a:r>
              <a:rPr lang="en-US" dirty="0"/>
              <a:t>Bronze Age Ireland (2500BC-500BC</a:t>
            </a:r>
            <a:r>
              <a:rPr lang="en-US" dirty="0" smtClean="0"/>
              <a:t>)</a:t>
            </a:r>
          </a:p>
          <a:p>
            <a:pPr lvl="1"/>
            <a:r>
              <a:rPr lang="en-US" dirty="0" smtClean="0"/>
              <a:t>Weapons, tools, and fine gold-</a:t>
            </a:r>
            <a:r>
              <a:rPr lang="en-US" dirty="0" err="1" smtClean="0"/>
              <a:t>smithing</a:t>
            </a:r>
            <a:endParaRPr lang="en-US" dirty="0" smtClean="0"/>
          </a:p>
          <a:p>
            <a:r>
              <a:rPr lang="en-US" dirty="0"/>
              <a:t>Iron Age Ireland (c. 500BC-400AD</a:t>
            </a:r>
            <a:r>
              <a:rPr lang="en-US" dirty="0" smtClean="0"/>
              <a:t>)</a:t>
            </a:r>
          </a:p>
          <a:p>
            <a:pPr lvl="1"/>
            <a:r>
              <a:rPr lang="en-US" dirty="0" smtClean="0"/>
              <a:t>Arrival of the Celts</a:t>
            </a:r>
          </a:p>
          <a:p>
            <a:r>
              <a:rPr lang="en-US" dirty="0" smtClean="0"/>
              <a:t>Conversion to Christianity beginning c 431 AD</a:t>
            </a:r>
          </a:p>
          <a:p>
            <a:pPr lvl="1"/>
            <a:r>
              <a:rPr lang="en-US" dirty="0" smtClean="0"/>
              <a:t>The “Golden Age” of monastic life, 500-795 AD</a:t>
            </a:r>
            <a:endParaRPr lang="en-US" dirty="0"/>
          </a:p>
        </p:txBody>
      </p:sp>
    </p:spTree>
    <p:extLst>
      <p:ext uri="{BB962C8B-B14F-4D97-AF65-F5344CB8AC3E}">
        <p14:creationId xmlns:p14="http://schemas.microsoft.com/office/powerpoint/2010/main" val="2537793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Tudor and Stuart Plantations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6500" y="1018309"/>
            <a:ext cx="4191000" cy="5742563"/>
          </a:xfrm>
        </p:spPr>
      </p:pic>
    </p:spTree>
    <p:extLst>
      <p:ext uri="{BB962C8B-B14F-4D97-AF65-F5344CB8AC3E}">
        <p14:creationId xmlns:p14="http://schemas.microsoft.com/office/powerpoint/2010/main" val="3584843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Ulster Plantations 1603-1613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1263756"/>
            <a:ext cx="3810000" cy="5415472"/>
          </a:xfrm>
        </p:spPr>
      </p:pic>
    </p:spTree>
    <p:extLst>
      <p:ext uri="{BB962C8B-B14F-4D97-AF65-F5344CB8AC3E}">
        <p14:creationId xmlns:p14="http://schemas.microsoft.com/office/powerpoint/2010/main" val="2150309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Cromwell’s land seizures</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6734" b="7401"/>
          <a:stretch/>
        </p:blipFill>
        <p:spPr>
          <a:xfrm>
            <a:off x="2247900" y="1197452"/>
            <a:ext cx="4648200" cy="5575503"/>
          </a:xfrm>
        </p:spPr>
      </p:pic>
    </p:spTree>
    <p:extLst>
      <p:ext uri="{BB962C8B-B14F-4D97-AF65-F5344CB8AC3E}">
        <p14:creationId xmlns:p14="http://schemas.microsoft.com/office/powerpoint/2010/main" val="1850361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the Boyne, 1690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564" y="1417638"/>
            <a:ext cx="8732836" cy="4865437"/>
          </a:xfrm>
        </p:spPr>
      </p:pic>
    </p:spTree>
    <p:extLst>
      <p:ext uri="{BB962C8B-B14F-4D97-AF65-F5344CB8AC3E}">
        <p14:creationId xmlns:p14="http://schemas.microsoft.com/office/powerpoint/2010/main" val="3955425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Orange Order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6375" y="1801019"/>
            <a:ext cx="6191250" cy="4124325"/>
          </a:xfrm>
        </p:spPr>
      </p:pic>
    </p:spTree>
    <p:extLst>
      <p:ext uri="{BB962C8B-B14F-4D97-AF65-F5344CB8AC3E}">
        <p14:creationId xmlns:p14="http://schemas.microsoft.com/office/powerpoint/2010/main" val="80220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4586" y="4468273"/>
            <a:ext cx="2967014" cy="107445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1513" y="1240942"/>
            <a:ext cx="2967014" cy="213008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199325"/>
            <a:ext cx="5791200" cy="4343400"/>
          </a:xfrm>
          <a:prstGeom prst="rect">
            <a:avLst/>
          </a:prstGeom>
        </p:spPr>
      </p:pic>
      <p:sp>
        <p:nvSpPr>
          <p:cNvPr id="6" name="Title 5"/>
          <p:cNvSpPr>
            <a:spLocks noGrp="1"/>
          </p:cNvSpPr>
          <p:nvPr>
            <p:ph type="title"/>
          </p:nvPr>
        </p:nvSpPr>
        <p:spPr/>
        <p:txBody>
          <a:bodyPr/>
          <a:lstStyle/>
          <a:p>
            <a:r>
              <a:rPr lang="en-US" dirty="0" smtClean="0"/>
              <a:t>Great Famine 1845-51</a:t>
            </a:r>
            <a:endParaRPr lang="en-US" dirty="0"/>
          </a:p>
        </p:txBody>
      </p:sp>
      <p:sp>
        <p:nvSpPr>
          <p:cNvPr id="7" name="Content Placeholder 6"/>
          <p:cNvSpPr>
            <a:spLocks noGrp="1"/>
          </p:cNvSpPr>
          <p:nvPr>
            <p:ph idx="1"/>
          </p:nvPr>
        </p:nvSpPr>
        <p:spPr/>
        <p:txBody>
          <a:bodyPr/>
          <a:lstStyle/>
          <a:p>
            <a:endParaRPr lang="en-US"/>
          </a:p>
        </p:txBody>
      </p:sp>
    </p:spTree>
    <p:extLst>
      <p:ext uri="{BB962C8B-B14F-4D97-AF65-F5344CB8AC3E}">
        <p14:creationId xmlns:p14="http://schemas.microsoft.com/office/powerpoint/2010/main" val="4247537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Doggerland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44" y="1417638"/>
            <a:ext cx="9041512" cy="5059362"/>
          </a:xfrm>
        </p:spPr>
      </p:pic>
    </p:spTree>
    <p:extLst>
      <p:ext uri="{BB962C8B-B14F-4D97-AF65-F5344CB8AC3E}">
        <p14:creationId xmlns:p14="http://schemas.microsoft.com/office/powerpoint/2010/main" val="3525425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Neolithic farmers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819400"/>
            <a:ext cx="4315280" cy="286146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819399"/>
            <a:ext cx="4496594" cy="28614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281565"/>
            <a:ext cx="4038600" cy="2400955"/>
          </a:xfrm>
          <a:prstGeom prst="rect">
            <a:avLst/>
          </a:prstGeom>
        </p:spPr>
      </p:pic>
    </p:spTree>
    <p:extLst>
      <p:ext uri="{BB962C8B-B14F-4D97-AF65-F5344CB8AC3E}">
        <p14:creationId xmlns:p14="http://schemas.microsoft.com/office/powerpoint/2010/main" val="1996073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Bronze Age metalwork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2818" y="1600200"/>
            <a:ext cx="6878363" cy="4525963"/>
          </a:xfrm>
        </p:spPr>
      </p:pic>
    </p:spTree>
    <p:extLst>
      <p:ext uri="{BB962C8B-B14F-4D97-AF65-F5344CB8AC3E}">
        <p14:creationId xmlns:p14="http://schemas.microsoft.com/office/powerpoint/2010/main" val="2172504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Celtic invasion, c. 500-275 BC</a:t>
            </a:r>
            <a:endParaRPr lang="en-US" dirty="0"/>
          </a:p>
        </p:txBody>
      </p:sp>
      <p:pic>
        <p:nvPicPr>
          <p:cNvPr id="4" name="Content Placeholder 3"/>
          <p:cNvPicPr>
            <a:picLocks noGrp="1" noChangeAspect="1"/>
          </p:cNvPicPr>
          <p:nvPr>
            <p:ph idx="1"/>
          </p:nvPr>
        </p:nvPicPr>
        <p:blipFill>
          <a:blip r:embed="rId2"/>
          <a:stretch>
            <a:fillRect/>
          </a:stretch>
        </p:blipFill>
        <p:spPr>
          <a:xfrm>
            <a:off x="1981200" y="1265738"/>
            <a:ext cx="5410200" cy="5424073"/>
          </a:xfrm>
          <a:prstGeom prst="rect">
            <a:avLst/>
          </a:prstGeom>
        </p:spPr>
      </p:pic>
    </p:spTree>
    <p:extLst>
      <p:ext uri="{BB962C8B-B14F-4D97-AF65-F5344CB8AC3E}">
        <p14:creationId xmlns:p14="http://schemas.microsoft.com/office/powerpoint/2010/main" val="3810823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Celtic earthworks: the Hill of Tara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934" y="1600200"/>
            <a:ext cx="8050131" cy="4525963"/>
          </a:xfrm>
        </p:spPr>
      </p:pic>
    </p:spTree>
    <p:extLst>
      <p:ext uri="{BB962C8B-B14F-4D97-AF65-F5344CB8AC3E}">
        <p14:creationId xmlns:p14="http://schemas.microsoft.com/office/powerpoint/2010/main" val="1613643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19200"/>
            <a:ext cx="7162800" cy="5430863"/>
          </a:xfrm>
          <a:prstGeom prst="rect">
            <a:avLst/>
          </a:prstGeom>
        </p:spPr>
      </p:pic>
      <p:sp>
        <p:nvSpPr>
          <p:cNvPr id="3" name="TextBox 2"/>
          <p:cNvSpPr txBox="1"/>
          <p:nvPr/>
        </p:nvSpPr>
        <p:spPr>
          <a:xfrm>
            <a:off x="1676400" y="685800"/>
            <a:ext cx="5638800" cy="461665"/>
          </a:xfrm>
          <a:prstGeom prst="rect">
            <a:avLst/>
          </a:prstGeom>
          <a:noFill/>
        </p:spPr>
        <p:txBody>
          <a:bodyPr wrap="square" rtlCol="0">
            <a:spAutoFit/>
          </a:bodyPr>
          <a:lstStyle/>
          <a:p>
            <a:pPr algn="ctr"/>
            <a:r>
              <a:rPr lang="en-US" sz="2400" dirty="0" smtClean="0"/>
              <a:t>Maximum extent of Roman Empire</a:t>
            </a:r>
            <a:endParaRPr lang="en-US" sz="2400" dirty="0"/>
          </a:p>
        </p:txBody>
      </p:sp>
    </p:spTree>
    <p:extLst>
      <p:ext uri="{BB962C8B-B14F-4D97-AF65-F5344CB8AC3E}">
        <p14:creationId xmlns:p14="http://schemas.microsoft.com/office/powerpoint/2010/main" val="3590546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Defending the Roman Empire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6800" y="2209800"/>
            <a:ext cx="3860800" cy="2895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325664"/>
            <a:ext cx="3657600" cy="5311674"/>
          </a:xfrm>
          <a:prstGeom prst="rect">
            <a:avLst/>
          </a:prstGeom>
        </p:spPr>
      </p:pic>
    </p:spTree>
    <p:extLst>
      <p:ext uri="{BB962C8B-B14F-4D97-AF65-F5344CB8AC3E}">
        <p14:creationId xmlns:p14="http://schemas.microsoft.com/office/powerpoint/2010/main" val="3201525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41442</TotalTime>
  <Words>227</Words>
  <Application>Microsoft Office PowerPoint</Application>
  <PresentationFormat>On-screen Show (4:3)</PresentationFormat>
  <Paragraphs>36</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Ancient settlements and cultures</vt:lpstr>
      <vt:lpstr>‘Cheat sheet’ for prehistory</vt:lpstr>
      <vt:lpstr>Doggerland</vt:lpstr>
      <vt:lpstr>Neolithic farmers</vt:lpstr>
      <vt:lpstr>Bronze Age metalwork</vt:lpstr>
      <vt:lpstr>The Celtic invasion, c. 500-275 BC</vt:lpstr>
      <vt:lpstr>Celtic earthworks: the Hill of Tara</vt:lpstr>
      <vt:lpstr>PowerPoint Presentation</vt:lpstr>
      <vt:lpstr>Defending the Roman Empire</vt:lpstr>
      <vt:lpstr>Irish Christianity beginning c 431</vt:lpstr>
      <vt:lpstr>Monasteries</vt:lpstr>
      <vt:lpstr>Politics of territorial organization</vt:lpstr>
      <vt:lpstr>Waves of invasion: Vikings, Normans, and Scots/British</vt:lpstr>
      <vt:lpstr>Viking invasions</vt:lpstr>
      <vt:lpstr>Brian Boru, high king and Emperor</vt:lpstr>
      <vt:lpstr>PowerPoint Presentation</vt:lpstr>
      <vt:lpstr>1155: Pope Adrian IV:</vt:lpstr>
      <vt:lpstr>Dublin Castle</vt:lpstr>
      <vt:lpstr>Shifting alliances</vt:lpstr>
      <vt:lpstr>Tudor and Stuart Plantations</vt:lpstr>
      <vt:lpstr>Ulster Plantations 1603-1613</vt:lpstr>
      <vt:lpstr>Cromwell’s land seizures</vt:lpstr>
      <vt:lpstr>Battle of the Boyne, 1690</vt:lpstr>
      <vt:lpstr>Orange Order</vt:lpstr>
      <vt:lpstr>Great Famine 1845-51</vt:lpstr>
    </vt:vector>
  </TitlesOfParts>
  <Company>Framingham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Environments of Europe</dc:title>
  <dc:creator>Administrator</dc:creator>
  <cp:lastModifiedBy>Judith Otto</cp:lastModifiedBy>
  <cp:revision>115</cp:revision>
  <dcterms:created xsi:type="dcterms:W3CDTF">2008-09-08T21:06:32Z</dcterms:created>
  <dcterms:modified xsi:type="dcterms:W3CDTF">2019-07-03T22:12:07Z</dcterms:modified>
</cp:coreProperties>
</file>