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258" r:id="rId3"/>
    <p:sldId id="409" r:id="rId4"/>
    <p:sldId id="402" r:id="rId5"/>
    <p:sldId id="404" r:id="rId6"/>
    <p:sldId id="405" r:id="rId7"/>
    <p:sldId id="399" r:id="rId8"/>
    <p:sldId id="400" r:id="rId9"/>
    <p:sldId id="386" r:id="rId10"/>
    <p:sldId id="395" r:id="rId11"/>
    <p:sldId id="406" r:id="rId12"/>
    <p:sldId id="387" r:id="rId13"/>
    <p:sldId id="396" r:id="rId14"/>
    <p:sldId id="384" r:id="rId15"/>
    <p:sldId id="389" r:id="rId16"/>
    <p:sldId id="390" r:id="rId17"/>
    <p:sldId id="407" r:id="rId18"/>
    <p:sldId id="398" r:id="rId19"/>
    <p:sldId id="408" r:id="rId20"/>
    <p:sldId id="411" r:id="rId21"/>
    <p:sldId id="397" r:id="rId22"/>
    <p:sldId id="401" r:id="rId23"/>
    <p:sldId id="41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69B"/>
    <a:srgbClr val="008000"/>
    <a:srgbClr val="D22220"/>
    <a:srgbClr val="E7DF7A"/>
    <a:srgbClr val="C7DE87"/>
    <a:srgbClr val="DDDEE2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Percentage of the Economy  (2015)</a:t>
            </a:r>
            <a:br>
              <a:rPr lang="en-US" sz="2800" dirty="0"/>
            </a:br>
            <a:r>
              <a:rPr lang="en-US" sz="1400" b="0" i="1" dirty="0"/>
              <a:t>Source: CIA World Factbook 2015</a:t>
            </a:r>
            <a:endParaRPr lang="en-US" b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4642199803149605"/>
          <c:w val="0.78926181102362203"/>
          <c:h val="0.8192030019685039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the Economy  (2015)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1A9-4898-831F-2D0AA47F845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1A9-4898-831F-2D0AA47F845B}"/>
              </c:ext>
            </c:extLst>
          </c:dPt>
          <c:dPt>
            <c:idx val="2"/>
            <c:bubble3D val="0"/>
            <c:explosion val="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F97E-4B8D-BEE4-119BB47392F2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1A9-4898-831F-2D0AA47F845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Agriculture</c:v>
                </c:pt>
                <c:pt idx="1">
                  <c:v>Industry</c:v>
                </c:pt>
                <c:pt idx="2">
                  <c:v>Services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1.2</c:v>
                </c:pt>
                <c:pt idx="1">
                  <c:v>17.2</c:v>
                </c:pt>
                <c:pt idx="2">
                  <c:v>81.599999999999994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E-4B8D-BEE4-119BB47392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1A9-4898-831F-2D0AA47F845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1A9-4898-831F-2D0AA47F845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B1A9-4898-831F-2D0AA47F845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B1A9-4898-831F-2D0AA47F845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Agriculture</c:v>
                </c:pt>
                <c:pt idx="1">
                  <c:v>Industry</c:v>
                </c:pt>
                <c:pt idx="2">
                  <c:v>Services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F97E-4B8D-BEE4-119BB47392F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3509514435695555"/>
          <c:y val="0.40697367125984257"/>
          <c:w val="0.2524048556430446"/>
          <c:h val="0.244974409448818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5-30T00:57:58.3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8781 13791 0,'-173'0'125,"123"0"-125,25 0 16,0 25-1,1-25 1,-1 0-1,25 25 1,-25 0 0,0-25-1,0 25 1,1-25 15,24 24-31,-25-24 16,0 25 15,0 0-31,0 0 31,1 0-15,-1-1-16,0 1 31,25 0 0,0 0-15,0 0 0,0-1-1,0 1 32,50-25-31,-26 0-1,1 0 1,25 0-16,24 0 16,-49-25-1,0 25 1,24 0 0,-24-24-16,0-1 15,25 25 1,-26 0-1,26 0 1,-50-25 0,25 25-1,0 0-15,-1 0 16,1 0 0,0 25-1,0-25 1,0 25 62,-1-25-47,-24 24-15,0 1 171,-24-25-155,-51 25-32,26 0 15,-26 0 1,26-25-1,24 24 1,0-24-16,25 25 16,-50-25-1,26 25 1,-1 0 15,25 0 0,-25-25 1,25 25-17,-25-25 1,25 24 0,-25 1-1,25 0-15,50-25 125,24 0-109,26 0-1,24 0-15,-75 0 16,1 0 0,-25 0-1,-1 0-15,1 0 16,0 0 0,0 0-1,0 0-15,-1 25 16,-24 0-1,25-25 1,-25 24 0,25-24 31,-25 25 31,-25 0-16,0-25-62,-24 0 16,-1 25-1,1-25 1,24 25 0,-25-25-16,25 0 15,1 0 1,-26 0 0,0 0-16,1 0 15,24 0 1,0 24-1,-24-24-15,-1 25 32,25-25-17,-24 0 1,24 25 15,0-25 16,0 0-31,0 25-16,1-25 15,-1 0 1,0 0 125,0 0-126,0 0 1,25 25-16,-25-25 15,50 0 126,25 0-125,0 24-1,24 1 1,0 0-16,-24-25 16,-25 0-1,24 0 1,1 0-1,24 0-15,-49 25 16,50 0 0,-26-1-1,1-24-15,-1 0 16,26 25 0,-50 0-1,24-25-15,-24 0 16,0 0-1,0 25 1,-1-25 0,-24 25 234,-49-1-203,-26 1-47,-24-25 15,0 25 1,25-25-1,49 25-15,0-25 16,0 0 0,-24 0-1,-1 0 1,25 0 0,0 0 15,1 0-31,-1 0 31,0 0-15,0 0-1,0 0 1,1 0 0,-1 0 30,25-25 17,-50 25-1,25 0-46,1 0 0,-26-25-16,75 25 265,24 50-249,-24-50 0,25 49-1,-1-24-15,-24 25 16,0-25-1,25-1 1,-26 1-16,26 0 16,-25 0-1,0 0 1,-1 0 0,1-25-16,-25 24 15,25-24 1,0 0 31,0 25-32,24 0 1,-24-25 0,0 0-1,-25 25 1,25-25 46,-25 25-30,24-1-32,-24 1 125,25-25-110,-25 25 1,0 0 140,-25-25-140,1 0 15,-26 0-31,25 0 31,0 0-15,50-25 109,50-49-110,24 24 1,-25 25-16,-24 0 16,-25 1-1,-1 24 1,1 0-16,0 0 78,-50 0 156,0 0-234,1 0 16,-1 0 0,-50 0-1,26 0-15,-26 0 16,-24 0 0,25 0-1,24 0-15,25 0 16,-24-25-1,24 25 17,0 0 93,0 0-110,1 0 1,-1 0 0,0 0-1,0 0 1,-24 0-16,-1 0 15,0 25 1,1-1 0,-1 1-16,0 0 15,26-25 1,-1 0 0,0 0 46,0 0-31,0 0 16,25 25-16,25-25 110,25 0-141,24 0 16,1 0-1,-1 25 1,1-25-16,-26 24 16,1-24-1,-25 25 1,24 0-16,-24-25 15,0 0 1,0 25 15,-1-25-15,1 25 15,0-25-31,25 24 16,-26 1-1,1 0 1,25-25-16,-50 25 16,25-25-1,24 25 63,-24-1-62,0-24 0,0 0-1,-25 25-15,24-25 47,1 0-16,-25 25 79,-25-25-95,1 0-15,-26 0 16,-24 0 0,-1 0-1,1-25-15,24 25 16,1 0 0,24-25-1,-25 1-15,25 24 16,1 0-1,-1-25 1,0 25 0,0 0-1,0 0 1,1 0 0,-1 0-16,-25 0 15,25 0 32,1 0-16,-26 0-15,0 0 0,25 0-1,-24 0 1,24 0 15,0 0 32,0 0-48,1 0 1,-1 0 15,0 0-31,0 0 16,0 0 31,1 0-16,-1 0-31,-25 0 15,25 0 1,1 0 0,-1 0-16,0 0 62,0 0-62,0 0 16,1 0 15,-1 0 16,0 25 0,0-25-32,50 24 110,0-24-109,24 25-16,26 0 16,-1-25-1,1 25 1,-1 0 0,0-1-16,-24-24 15,0 0 1,-1 25-1,1 0-15,0-25 16,24 0 0,-24 25-1,-1 0-15,26-25 16,-26 24 0,1-24-1,-1 0-15,-24 0 16,0 0-1,25 0 1,-26 0 0,1 0-1,0 0 1,0 0 0,24 0-1,-24 0 32,-25 25 62,0 0-77,0 0-17,-49 0 1,-1-1 0,0 1-16,1 0 15,-26-25 1,1 0-1,0 0 1,24 0-16,0 0 16,26 0-1,-1 0 1,-25 25-16,1-25 31,24 25-15,99-1 140,1 1-156,-1 0 16,0-25-1,1 25 1,-50-25-16,-1 0 16,1 0 15,0 0-31,-25 25 15,0 0 110,-25-25-109,0 24-16,1 1 16,-26-25-1,-24 25 1,-1-25 0,26 0-16,-1 0 15,25 0 1,-24 0-1,-1 0-15,25 0 32,0 0-17,0 0-15,1 0 32,-1 0-17,99 0 95,1 0-95,-1 0 1,-24 0-1,-1 0-15,-24 25 16,25 0 0,-25-25-1,-1 24 1,1 1 15,-25 0-15,0 0 15,0 0 0,0-1-15,-25 1 0,1-25-1,-1 25 1,0-25-1,-49 25-15,24-25 16,25 0 0,0 0-1,-24 0 1,24 0-16,-25 0 16,25 0-1,-24 0 1,24 0-16,0 0 15,0 0 1,1 0 0,73 0 156,1 0-157,-1 0 1,26 25-16,-25-25 15,-1 0 1,1 0 0,-25 0-1,24 24-15,1-24 16,-25 25 0,-1-25-1,-48 0 79,-26-25-78,-24 1-16,49 24 15,-25 0 1,1 0-1,-1-25-15,0 25 16,25-25 0,-24 25-1,24-25-15,25 0 63,0 1-16,50-26-47,-1 0 15,26-24 1,-26 24 0,26 1-16,-26 49 15,-24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040A-184E-43F3-A9BA-0DC02A887716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A4BD7-6B4B-45A4-960B-0DCEF349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emf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youtube.com/watch?v=rBbQW1KzWQA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youtube.com/watch?v=eE_IUPInEu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R-VDmZ1t2I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Introduction: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Netherlands in European Context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7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Related languages and dialects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2" y="1428750"/>
            <a:ext cx="4040188" cy="639762"/>
          </a:xfrm>
        </p:spPr>
        <p:txBody>
          <a:bodyPr/>
          <a:lstStyle/>
          <a:p>
            <a:r>
              <a:rPr lang="en-US" dirty="0"/>
              <a:t>Friesian and </a:t>
            </a:r>
            <a:r>
              <a:rPr lang="en-US" dirty="0" err="1"/>
              <a:t>Limburgish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2376" y="2106414"/>
            <a:ext cx="3925809" cy="391338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6401" y="1428750"/>
            <a:ext cx="3122199" cy="639762"/>
          </a:xfrm>
        </p:spPr>
        <p:txBody>
          <a:bodyPr/>
          <a:lstStyle/>
          <a:p>
            <a:r>
              <a:rPr lang="en-US" dirty="0"/>
              <a:t>Low Saxon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29576" y="2106414"/>
            <a:ext cx="3975900" cy="39133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2634736" y="4858397"/>
              <a:ext cx="598680" cy="11077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8896" y="4795037"/>
                <a:ext cx="630000" cy="12344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C58D537-C656-4EB2-8CC7-9F507B7960C2}"/>
              </a:ext>
            </a:extLst>
          </p:cNvPr>
          <p:cNvSpPr txBox="1">
            <a:spLocks/>
          </p:cNvSpPr>
          <p:nvPr/>
        </p:nvSpPr>
        <p:spPr>
          <a:xfrm>
            <a:off x="913982" y="2106414"/>
            <a:ext cx="4040188" cy="44007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                      Friesian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dirty="0" err="1">
                <a:solidFill>
                  <a:schemeClr val="bg1"/>
                </a:solidFill>
              </a:rPr>
              <a:t>Limburgish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1641"/>
            <a:ext cx="8458200" cy="2533650"/>
          </a:xfrm>
        </p:spPr>
        <p:txBody>
          <a:bodyPr>
            <a:normAutofit/>
          </a:bodyPr>
          <a:lstStyle/>
          <a:p>
            <a:r>
              <a:rPr lang="en-US" dirty="0"/>
              <a:t>Language Families, </a:t>
            </a:r>
            <a:br>
              <a:rPr lang="en-US" dirty="0"/>
            </a:br>
            <a:r>
              <a:rPr lang="en-US" dirty="0"/>
              <a:t>History and Development</a:t>
            </a:r>
            <a:br>
              <a:rPr lang="en-US" dirty="0"/>
            </a:br>
            <a:r>
              <a:rPr lang="en-US" sz="3100" dirty="0"/>
              <a:t>Plus some grammar and pronunciation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185A6183-65B3-4CBA-9170-169971CA0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95600"/>
            <a:ext cx="2743200" cy="15492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D73CC4-CCEA-4C73-8BBD-FE7FB567CCA0}"/>
              </a:ext>
            </a:extLst>
          </p:cNvPr>
          <p:cNvSpPr txBox="1">
            <a:spLocks/>
          </p:cNvSpPr>
          <p:nvPr/>
        </p:nvSpPr>
        <p:spPr>
          <a:xfrm>
            <a:off x="3276600" y="2819400"/>
            <a:ext cx="54553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hlinkClick r:id="rId2"/>
              </a:rPr>
              <a:t>https://www.youtube.com/watch?v=rBbQW1KzWQA </a:t>
            </a:r>
            <a:r>
              <a:rPr lang="en-US" dirty="0"/>
              <a:t/>
            </a:r>
            <a:br>
              <a:rPr lang="en-US" dirty="0"/>
            </a:br>
            <a:r>
              <a:rPr lang="en-US" sz="1300" dirty="0"/>
              <a:t>runtime 13:00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2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europe-religions-map.JPG"/>
          <p:cNvPicPr>
            <a:picLocks noChangeAspect="1"/>
          </p:cNvPicPr>
          <p:nvPr/>
        </p:nvPicPr>
        <p:blipFill rotWithShape="1">
          <a:blip r:embed="rId2"/>
          <a:srcRect l="9540" t="3333" r="6579" b="7778"/>
          <a:stretch/>
        </p:blipFill>
        <p:spPr bwMode="auto">
          <a:xfrm>
            <a:off x="1676400" y="1178859"/>
            <a:ext cx="5791200" cy="545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europe-religions-map.JPG">
            <a:extLst>
              <a:ext uri="{FF2B5EF4-FFF2-40B4-BE49-F238E27FC236}">
                <a16:creationId xmlns:a16="http://schemas.microsoft.com/office/drawing/2014/main" id="{4ED21E9E-AB05-432B-8A9A-048C9FE2B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rcRect l="76646" t="11362" r="5815" b="70251"/>
          <a:stretch/>
        </p:blipFill>
        <p:spPr bwMode="auto">
          <a:xfrm>
            <a:off x="6288536" y="1083207"/>
            <a:ext cx="1905000" cy="177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BE76B4-96F8-45B1-8748-01C1A980DC4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Modern Religions in Europe</a:t>
            </a:r>
          </a:p>
        </p:txBody>
      </p:sp>
    </p:spTree>
    <p:extLst>
      <p:ext uri="{BB962C8B-B14F-4D97-AF65-F5344CB8AC3E}">
        <p14:creationId xmlns:p14="http://schemas.microsoft.com/office/powerpoint/2010/main" val="30743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</p:spPr>
        <p:txBody>
          <a:bodyPr>
            <a:normAutofit fontScale="90000"/>
          </a:bodyPr>
          <a:lstStyle/>
          <a:p>
            <a:r>
              <a:rPr lang="en-US" dirty="0"/>
              <a:t>Religion, then and now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9" y="972217"/>
            <a:ext cx="4010101" cy="5669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977396"/>
            <a:ext cx="2343439" cy="5669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510B7B-4177-44E7-939F-03258F163AF2}"/>
              </a:ext>
            </a:extLst>
          </p:cNvPr>
          <p:cNvSpPr txBox="1"/>
          <p:nvPr/>
        </p:nvSpPr>
        <p:spPr>
          <a:xfrm>
            <a:off x="6180208" y="1671935"/>
            <a:ext cx="1646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Unaffiliated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69249-6A74-46A5-8480-E492B67ED261}"/>
              </a:ext>
            </a:extLst>
          </p:cNvPr>
          <p:cNvSpPr txBox="1"/>
          <p:nvPr/>
        </p:nvSpPr>
        <p:spPr>
          <a:xfrm>
            <a:off x="3381298" y="2133600"/>
            <a:ext cx="1393202" cy="283181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none" lIns="45720" rIns="45720" rtlCol="0" anchor="ctr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Protestant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40BFC-27CF-48D9-A8ED-BDDE07B94632}"/>
              </a:ext>
            </a:extLst>
          </p:cNvPr>
          <p:cNvSpPr txBox="1"/>
          <p:nvPr/>
        </p:nvSpPr>
        <p:spPr>
          <a:xfrm>
            <a:off x="3836311" y="433533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Catholic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21FD1-1878-4B72-BA6B-904353DC4BE1}"/>
              </a:ext>
            </a:extLst>
          </p:cNvPr>
          <p:cNvSpPr txBox="1"/>
          <p:nvPr/>
        </p:nvSpPr>
        <p:spPr>
          <a:xfrm>
            <a:off x="1447800" y="553184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1849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196548-4213-4047-84A5-C25C60B171F6}"/>
              </a:ext>
            </a:extLst>
          </p:cNvPr>
          <p:cNvSpPr txBox="1"/>
          <p:nvPr/>
        </p:nvSpPr>
        <p:spPr>
          <a:xfrm>
            <a:off x="5865920" y="84275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4.bp.blogspot.com/-AUOUyFQpBvU/V5qlzEOvSmI/AAAAAAAABMM/NTo2mKHjxRA511irKtmVcxt0zU-eZVqNACLcB/s1600/eurozone-map-of-which-countries-use-euro_2016.png">
            <a:extLst>
              <a:ext uri="{FF2B5EF4-FFF2-40B4-BE49-F238E27FC236}">
                <a16:creationId xmlns:a16="http://schemas.microsoft.com/office/drawing/2014/main" id="{FB44CC2B-5E91-418C-9367-C10DC0EB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-15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8" y="41741"/>
            <a:ext cx="8109743" cy="65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E8D5B-5E52-4D1D-BC13-75BA9BD53D28}"/>
              </a:ext>
            </a:extLst>
          </p:cNvPr>
          <p:cNvSpPr txBox="1"/>
          <p:nvPr/>
        </p:nvSpPr>
        <p:spPr>
          <a:xfrm>
            <a:off x="2062337" y="6596390"/>
            <a:ext cx="5019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http://www.polgeonow.com/2014/08/map-which-countries-use-euro-plus-this.html</a:t>
            </a:r>
          </a:p>
        </p:txBody>
      </p:sp>
    </p:spTree>
    <p:extLst>
      <p:ext uri="{BB962C8B-B14F-4D97-AF65-F5344CB8AC3E}">
        <p14:creationId xmlns:p14="http://schemas.microsoft.com/office/powerpoint/2010/main" val="21450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-expansion-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44976"/>
            <a:ext cx="7174735" cy="656804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19B012-A1B3-4882-84A1-54BE49BE3516}"/>
              </a:ext>
            </a:extLst>
          </p:cNvPr>
          <p:cNvSpPr txBox="1">
            <a:spLocks/>
          </p:cNvSpPr>
          <p:nvPr/>
        </p:nvSpPr>
        <p:spPr>
          <a:xfrm>
            <a:off x="140465" y="304800"/>
            <a:ext cx="2286000" cy="1219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EU Timeline</a:t>
            </a:r>
          </a:p>
        </p:txBody>
      </p:sp>
    </p:spTree>
    <p:extLst>
      <p:ext uri="{BB962C8B-B14F-4D97-AF65-F5344CB8AC3E}">
        <p14:creationId xmlns:p14="http://schemas.microsoft.com/office/powerpoint/2010/main" val="5926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US" sz="4000" dirty="0"/>
              <a:t>EU Net Contributions/Receipts, 2007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900"/>
                    </a14:imgEffect>
                    <a14:imgEffect>
                      <a14:saturation sat="200000"/>
                    </a14:imgEffect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906262"/>
            <a:ext cx="5600700" cy="5829055"/>
          </a:xfr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23E4B6D4-1780-45BB-B9F9-AA44304FE5C1}"/>
              </a:ext>
            </a:extLst>
          </p:cNvPr>
          <p:cNvSpPr/>
          <p:nvPr/>
        </p:nvSpPr>
        <p:spPr>
          <a:xfrm>
            <a:off x="5562600" y="1676400"/>
            <a:ext cx="1295400" cy="533400"/>
          </a:xfrm>
          <a:prstGeom prst="rightArrow">
            <a:avLst>
              <a:gd name="adj1" fmla="val 40014"/>
              <a:gd name="adj2" fmla="val 86615"/>
            </a:avLst>
          </a:prstGeom>
          <a:solidFill>
            <a:srgbClr val="008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8D4F70D-5DCE-4848-86A3-58CDC18D5BDA}"/>
              </a:ext>
            </a:extLst>
          </p:cNvPr>
          <p:cNvSpPr/>
          <p:nvPr/>
        </p:nvSpPr>
        <p:spPr>
          <a:xfrm rot="10800000">
            <a:off x="2895600" y="4648200"/>
            <a:ext cx="1295400" cy="533400"/>
          </a:xfrm>
          <a:prstGeom prst="rightArrow">
            <a:avLst>
              <a:gd name="adj1" fmla="val 40014"/>
              <a:gd name="adj2" fmla="val 86615"/>
            </a:avLst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2AFA0-D4AA-41C3-9E59-060D580B8C34}"/>
              </a:ext>
            </a:extLst>
          </p:cNvPr>
          <p:cNvSpPr txBox="1">
            <a:spLocks/>
          </p:cNvSpPr>
          <p:nvPr/>
        </p:nvSpPr>
        <p:spPr>
          <a:xfrm>
            <a:off x="1981200" y="2004019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Givers</a:t>
            </a:r>
          </a:p>
          <a:p>
            <a:endParaRPr lang="en-US" sz="5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Takers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1BF7BA0-6B1A-435E-BE82-CCEB28E3C952}"/>
              </a:ext>
            </a:extLst>
          </p:cNvPr>
          <p:cNvCxnSpPr>
            <a:cxnSpLocks/>
          </p:cNvCxnSpPr>
          <p:nvPr/>
        </p:nvCxnSpPr>
        <p:spPr>
          <a:xfrm>
            <a:off x="2757254" y="1430044"/>
            <a:ext cx="1905000" cy="0"/>
          </a:xfrm>
          <a:prstGeom prst="straightConnector1">
            <a:avLst/>
          </a:prstGeom>
          <a:ln w="60325">
            <a:solidFill>
              <a:schemeClr val="accent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5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8229600" cy="917575"/>
          </a:xfrm>
        </p:spPr>
        <p:txBody>
          <a:bodyPr>
            <a:normAutofit fontScale="90000"/>
          </a:bodyPr>
          <a:lstStyle/>
          <a:p>
            <a:r>
              <a:rPr lang="en-US" dirty="0"/>
              <a:t>Labor Force by Economic </a:t>
            </a:r>
            <a:r>
              <a:rPr lang="en-US" dirty="0" err="1"/>
              <a:t>Supersector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FF58EC2-9024-486B-B31E-E06D43BD5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025618"/>
              </p:ext>
            </p:extLst>
          </p:nvPr>
        </p:nvGraphicFramePr>
        <p:xfrm>
          <a:off x="914400" y="1371600"/>
          <a:ext cx="7467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27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5492" y="18494"/>
            <a:ext cx="2895600" cy="2928923"/>
          </a:xfrm>
        </p:spPr>
        <p:txBody>
          <a:bodyPr>
            <a:noAutofit/>
          </a:bodyPr>
          <a:lstStyle/>
          <a:p>
            <a:r>
              <a:rPr lang="en-US" sz="4000" dirty="0"/>
              <a:t>Port of Rotterdam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rgbClr val="34569B"/>
                </a:solidFill>
              </a:rPr>
              <a:t>`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>Europe’s </a:t>
            </a:r>
            <a:br>
              <a:rPr lang="en-US" sz="2800" dirty="0"/>
            </a:br>
            <a:r>
              <a:rPr lang="en-US" sz="2800" dirty="0"/>
              <a:t>largest port</a:t>
            </a:r>
            <a:endParaRPr lang="en-US" sz="2400" dirty="0"/>
          </a:p>
        </p:txBody>
      </p:sp>
      <p:pic>
        <p:nvPicPr>
          <p:cNvPr id="9220" name="Picture 4" descr="http://yallabook.com/guide/uploade/files/160317_18610c1109.jpg">
            <a:extLst>
              <a:ext uri="{FF2B5EF4-FFF2-40B4-BE49-F238E27FC236}">
                <a16:creationId xmlns:a16="http://schemas.microsoft.com/office/drawing/2014/main" id="{CE7F7F6A-4039-426A-90ED-2B35EF3C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47418"/>
            <a:ext cx="6001853" cy="3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stigdelta.com/wp-content/uploads/2015/08/APM-MV1.jpg">
            <a:extLst>
              <a:ext uri="{FF2B5EF4-FFF2-40B4-BE49-F238E27FC236}">
                <a16:creationId xmlns:a16="http://schemas.microsoft.com/office/drawing/2014/main" id="{6178D49E-E687-4702-BB2C-6AFD65761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r="4878" b="8512"/>
          <a:stretch/>
        </p:blipFill>
        <p:spPr bwMode="auto">
          <a:xfrm>
            <a:off x="-8878" y="-8138"/>
            <a:ext cx="5943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portofrotterdam.com/sites/default/files/styles/por_is_content_image/public/Madison-Maerskat-APM-Terminals-Rotterdam-Maasvlakte-II.jpg?itok=ZbZxpJqH">
            <a:extLst>
              <a:ext uri="{FF2B5EF4-FFF2-40B4-BE49-F238E27FC236}">
                <a16:creationId xmlns:a16="http://schemas.microsoft.com/office/drawing/2014/main" id="{0F6B60A6-D0AE-4DDE-AB01-120E2EAD3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7037" r="3333" b="33704"/>
          <a:stretch/>
        </p:blipFill>
        <p:spPr bwMode="auto">
          <a:xfrm>
            <a:off x="4159228" y="2947418"/>
            <a:ext cx="4993650" cy="19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SHOW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0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eur-on-n-america.JPG"/>
          <p:cNvPicPr>
            <a:picLocks noChangeAspect="1"/>
          </p:cNvPicPr>
          <p:nvPr/>
        </p:nvPicPr>
        <p:blipFill rotWithShape="1">
          <a:blip r:embed="rId2"/>
          <a:srcRect l="1073" t="1112" r="1253" b="4444"/>
          <a:stretch/>
        </p:blipFill>
        <p:spPr bwMode="auto">
          <a:xfrm>
            <a:off x="176210" y="190500"/>
            <a:ext cx="693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57B1D3B-D69E-4212-9665-42F19B5A0363}"/>
              </a:ext>
            </a:extLst>
          </p:cNvPr>
          <p:cNvSpPr/>
          <p:nvPr/>
        </p:nvSpPr>
        <p:spPr>
          <a:xfrm>
            <a:off x="3701991" y="3740943"/>
            <a:ext cx="280986" cy="280989"/>
          </a:xfrm>
          <a:custGeom>
            <a:avLst/>
            <a:gdLst>
              <a:gd name="connsiteX0" fmla="*/ 252413 w 257175"/>
              <a:gd name="connsiteY0" fmla="*/ 0 h 278607"/>
              <a:gd name="connsiteX1" fmla="*/ 176213 w 257175"/>
              <a:gd name="connsiteY1" fmla="*/ 0 h 278607"/>
              <a:gd name="connsiteX2" fmla="*/ 123825 w 257175"/>
              <a:gd name="connsiteY2" fmla="*/ 35719 h 278607"/>
              <a:gd name="connsiteX3" fmla="*/ 102394 w 257175"/>
              <a:gd name="connsiteY3" fmla="*/ 85725 h 278607"/>
              <a:gd name="connsiteX4" fmla="*/ 80963 w 257175"/>
              <a:gd name="connsiteY4" fmla="*/ 140494 h 278607"/>
              <a:gd name="connsiteX5" fmla="*/ 0 w 257175"/>
              <a:gd name="connsiteY5" fmla="*/ 209550 h 278607"/>
              <a:gd name="connsiteX6" fmla="*/ 57150 w 257175"/>
              <a:gd name="connsiteY6" fmla="*/ 230982 h 278607"/>
              <a:gd name="connsiteX7" fmla="*/ 104775 w 257175"/>
              <a:gd name="connsiteY7" fmla="*/ 200025 h 278607"/>
              <a:gd name="connsiteX8" fmla="*/ 164307 w 257175"/>
              <a:gd name="connsiteY8" fmla="*/ 238125 h 278607"/>
              <a:gd name="connsiteX9" fmla="*/ 166688 w 257175"/>
              <a:gd name="connsiteY9" fmla="*/ 278607 h 278607"/>
              <a:gd name="connsiteX10" fmla="*/ 190500 w 257175"/>
              <a:gd name="connsiteY10" fmla="*/ 269082 h 278607"/>
              <a:gd name="connsiteX11" fmla="*/ 192882 w 257175"/>
              <a:gd name="connsiteY11" fmla="*/ 164307 h 278607"/>
              <a:gd name="connsiteX12" fmla="*/ 240507 w 257175"/>
              <a:gd name="connsiteY12" fmla="*/ 150019 h 278607"/>
              <a:gd name="connsiteX13" fmla="*/ 257175 w 257175"/>
              <a:gd name="connsiteY13" fmla="*/ 114300 h 278607"/>
              <a:gd name="connsiteX14" fmla="*/ 235744 w 257175"/>
              <a:gd name="connsiteY14" fmla="*/ 85725 h 278607"/>
              <a:gd name="connsiteX15" fmla="*/ 252413 w 257175"/>
              <a:gd name="connsiteY15" fmla="*/ 0 h 27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175" h="278607">
                <a:moveTo>
                  <a:pt x="252413" y="0"/>
                </a:moveTo>
                <a:lnTo>
                  <a:pt x="176213" y="0"/>
                </a:lnTo>
                <a:lnTo>
                  <a:pt x="123825" y="35719"/>
                </a:lnTo>
                <a:lnTo>
                  <a:pt x="102394" y="85725"/>
                </a:lnTo>
                <a:lnTo>
                  <a:pt x="80963" y="140494"/>
                </a:lnTo>
                <a:lnTo>
                  <a:pt x="0" y="209550"/>
                </a:lnTo>
                <a:lnTo>
                  <a:pt x="57150" y="230982"/>
                </a:lnTo>
                <a:lnTo>
                  <a:pt x="104775" y="200025"/>
                </a:lnTo>
                <a:lnTo>
                  <a:pt x="164307" y="238125"/>
                </a:lnTo>
                <a:lnTo>
                  <a:pt x="166688" y="278607"/>
                </a:lnTo>
                <a:lnTo>
                  <a:pt x="190500" y="269082"/>
                </a:lnTo>
                <a:lnTo>
                  <a:pt x="192882" y="164307"/>
                </a:lnTo>
                <a:lnTo>
                  <a:pt x="240507" y="150019"/>
                </a:lnTo>
                <a:lnTo>
                  <a:pt x="257175" y="114300"/>
                </a:lnTo>
                <a:lnTo>
                  <a:pt x="235744" y="85725"/>
                </a:lnTo>
                <a:lnTo>
                  <a:pt x="252413" y="0"/>
                </a:lnTo>
                <a:close/>
              </a:path>
            </a:pathLst>
          </a:custGeom>
          <a:solidFill>
            <a:srgbClr val="0000FF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77AE82-96C7-4195-8671-F01D4C832AB0}"/>
              </a:ext>
            </a:extLst>
          </p:cNvPr>
          <p:cNvSpPr txBox="1">
            <a:spLocks/>
          </p:cNvSpPr>
          <p:nvPr/>
        </p:nvSpPr>
        <p:spPr>
          <a:xfrm>
            <a:off x="7038648" y="20715"/>
            <a:ext cx="2077979" cy="3510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North America</a:t>
            </a:r>
            <a:br>
              <a:rPr lang="en-US" dirty="0"/>
            </a:br>
            <a:r>
              <a:rPr lang="en-US" dirty="0"/>
              <a:t>and Europe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Same </a:t>
            </a:r>
            <a:br>
              <a:rPr lang="en-US" dirty="0"/>
            </a:br>
            <a:r>
              <a:rPr lang="en-US" dirty="0"/>
              <a:t>scale and latitude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279062" cy="54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67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1" y="151279"/>
            <a:ext cx="6019799" cy="66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7B94"/>
              </a:clrFrom>
              <a:clrTo>
                <a:srgbClr val="007B9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838200"/>
            <a:ext cx="8708572" cy="5715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DA2BF9-32E9-4338-9A85-D6F86AC8DB1C}"/>
              </a:ext>
            </a:extLst>
          </p:cNvPr>
          <p:cNvSpPr txBox="1">
            <a:spLocks/>
          </p:cNvSpPr>
          <p:nvPr/>
        </p:nvSpPr>
        <p:spPr>
          <a:xfrm>
            <a:off x="457199" y="1524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Low Countries</a:t>
            </a:r>
          </a:p>
        </p:txBody>
      </p:sp>
    </p:spTree>
    <p:extLst>
      <p:ext uri="{BB962C8B-B14F-4D97-AF65-F5344CB8AC3E}">
        <p14:creationId xmlns:p14="http://schemas.microsoft.com/office/powerpoint/2010/main" val="36981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" y="0"/>
            <a:ext cx="7720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9DA2BF9-32E9-4338-9A85-D6F86AC8DB1C}"/>
              </a:ext>
            </a:extLst>
          </p:cNvPr>
          <p:cNvSpPr txBox="1">
            <a:spLocks/>
          </p:cNvSpPr>
          <p:nvPr/>
        </p:nvSpPr>
        <p:spPr>
          <a:xfrm>
            <a:off x="6096000" y="76200"/>
            <a:ext cx="2590799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Low Countries</a:t>
            </a:r>
          </a:p>
        </p:txBody>
      </p:sp>
      <p:pic>
        <p:nvPicPr>
          <p:cNvPr id="6146" name="Picture 2" descr="https://pre00.deviantart.net/bc2e/th/pre/f/2018/111/2/d/the_low_countries___political_map_by_cjr413-dc9fven.png">
            <a:extLst>
              <a:ext uri="{FF2B5EF4-FFF2-40B4-BE49-F238E27FC236}">
                <a16:creationId xmlns:a16="http://schemas.microsoft.com/office/drawing/2014/main" id="{4A4D9DA1-4B8F-40CB-9D87-2AB19033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50000"/>
                    </a14:imgEffect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3333" r="8333" b="3333"/>
          <a:stretch/>
        </p:blipFill>
        <p:spPr bwMode="auto">
          <a:xfrm>
            <a:off x="1219200" y="427608"/>
            <a:ext cx="4648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re00.deviantart.net/bc2e/th/pre/f/2018/111/2/d/the_low_countries___political_map_by_cjr413-dc9fven.png">
            <a:extLst>
              <a:ext uri="{FF2B5EF4-FFF2-40B4-BE49-F238E27FC236}">
                <a16:creationId xmlns:a16="http://schemas.microsoft.com/office/drawing/2014/main" id="{FAA41A5D-2213-46C4-AD13-605FAA6BB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397" r="71080" b="69465"/>
          <a:stretch/>
        </p:blipFill>
        <p:spPr bwMode="auto">
          <a:xfrm>
            <a:off x="609600" y="304800"/>
            <a:ext cx="19514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re00.deviantart.net/bc2e/th/pre/f/2018/111/2/d/the_low_countries___political_map_by_cjr413-dc9fven.png">
            <a:extLst>
              <a:ext uri="{FF2B5EF4-FFF2-40B4-BE49-F238E27FC236}">
                <a16:creationId xmlns:a16="http://schemas.microsoft.com/office/drawing/2014/main" id="{8CBC4F67-EC3B-4C2A-8841-5C07F8C05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00000"/>
                    </a14:imgEffect>
                    <a14:imgEffect>
                      <a14:brightnessContrast bright="-2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4" t="43333" r="2777" b="26667"/>
          <a:stretch/>
        </p:blipFill>
        <p:spPr bwMode="auto">
          <a:xfrm>
            <a:off x="5105399" y="3170808"/>
            <a:ext cx="762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9F69CE-889E-40AF-80D1-B3455E1D740D}"/>
              </a:ext>
            </a:extLst>
          </p:cNvPr>
          <p:cNvSpPr/>
          <p:nvPr/>
        </p:nvSpPr>
        <p:spPr>
          <a:xfrm>
            <a:off x="2228652" y="619026"/>
            <a:ext cx="256032" cy="173736"/>
          </a:xfrm>
          <a:prstGeom prst="rect">
            <a:avLst/>
          </a:prstGeom>
          <a:solidFill>
            <a:srgbClr val="C7D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5316FC-DD7A-4D56-B38A-763976153A70}"/>
              </a:ext>
            </a:extLst>
          </p:cNvPr>
          <p:cNvSpPr/>
          <p:nvPr/>
        </p:nvSpPr>
        <p:spPr>
          <a:xfrm>
            <a:off x="2231794" y="899348"/>
            <a:ext cx="256032" cy="173736"/>
          </a:xfrm>
          <a:prstGeom prst="rect">
            <a:avLst/>
          </a:prstGeom>
          <a:solidFill>
            <a:srgbClr val="E7DF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E4FAEF-80DA-463E-B738-BA924B868B95}"/>
              </a:ext>
            </a:extLst>
          </p:cNvPr>
          <p:cNvSpPr/>
          <p:nvPr/>
        </p:nvSpPr>
        <p:spPr>
          <a:xfrm>
            <a:off x="2228652" y="1204148"/>
            <a:ext cx="256032" cy="173736"/>
          </a:xfrm>
          <a:prstGeom prst="rect">
            <a:avLst/>
          </a:prstGeom>
          <a:solidFill>
            <a:srgbClr val="D22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6291E-DBA1-4DF8-80AA-CABDC69858DA}"/>
              </a:ext>
            </a:extLst>
          </p:cNvPr>
          <p:cNvSpPr txBox="1"/>
          <p:nvPr/>
        </p:nvSpPr>
        <p:spPr>
          <a:xfrm>
            <a:off x="5943600" y="6324600"/>
            <a:ext cx="3124200" cy="4305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https://cjr413.deviantart.com/art/The-Low-Countries-Political-Map-741451199</a:t>
            </a:r>
          </a:p>
        </p:txBody>
      </p:sp>
    </p:spTree>
    <p:extLst>
      <p:ext uri="{BB962C8B-B14F-4D97-AF65-F5344CB8AC3E}">
        <p14:creationId xmlns:p14="http://schemas.microsoft.com/office/powerpoint/2010/main" val="7157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6" y="885545"/>
            <a:ext cx="6713948" cy="58296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665464-5C50-4FD9-8BDF-3303644105CE}"/>
              </a:ext>
            </a:extLst>
          </p:cNvPr>
          <p:cNvSpPr txBox="1">
            <a:spLocks/>
          </p:cNvSpPr>
          <p:nvPr/>
        </p:nvSpPr>
        <p:spPr>
          <a:xfrm>
            <a:off x="457199" y="1524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Land Elevation and Reclamation </a:t>
            </a:r>
          </a:p>
        </p:txBody>
      </p:sp>
    </p:spTree>
    <p:extLst>
      <p:ext uri="{BB962C8B-B14F-4D97-AF65-F5344CB8AC3E}">
        <p14:creationId xmlns:p14="http://schemas.microsoft.com/office/powerpoint/2010/main" val="6193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 descr="http://popdensitymap.ucoz.ru/60.Population_density-administrative_boundaries-ma.jpg">
            <a:extLst>
              <a:ext uri="{FF2B5EF4-FFF2-40B4-BE49-F238E27FC236}">
                <a16:creationId xmlns:a16="http://schemas.microsoft.com/office/drawing/2014/main" id="{3434B927-8B0C-4869-A6C9-0D2FB2A4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7" y="779480"/>
            <a:ext cx="4924425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35406E2-56D9-443F-88AF-83DEF002033E}"/>
              </a:ext>
            </a:extLst>
          </p:cNvPr>
          <p:cNvSpPr txBox="1">
            <a:spLocks/>
          </p:cNvSpPr>
          <p:nvPr/>
        </p:nvSpPr>
        <p:spPr>
          <a:xfrm>
            <a:off x="457199" y="1524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Population Density (2014) (pop/Km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D5301-A67D-4EFC-B799-187B26656C82}"/>
              </a:ext>
            </a:extLst>
          </p:cNvPr>
          <p:cNvSpPr txBox="1"/>
          <p:nvPr/>
        </p:nvSpPr>
        <p:spPr>
          <a:xfrm>
            <a:off x="1067558" y="6605144"/>
            <a:ext cx="74286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http://popdensitymap.ucoz.ru/news/60_population_density_administrative_boundaries_map_of_netherlands/2014-09-22-73</a:t>
            </a:r>
          </a:p>
        </p:txBody>
      </p:sp>
    </p:spTree>
    <p:extLst>
      <p:ext uri="{BB962C8B-B14F-4D97-AF65-F5344CB8AC3E}">
        <p14:creationId xmlns:p14="http://schemas.microsoft.com/office/powerpoint/2010/main" val="12678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911" y="4793"/>
            <a:ext cx="7772400" cy="119221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Percent recent non-European immigrants living in Netherlands</a:t>
            </a:r>
          </a:p>
        </p:txBody>
      </p:sp>
      <p:pic>
        <p:nvPicPr>
          <p:cNvPr id="2050" name="Picture 2" descr="https://www.ucl.ac.uk/dutchstudies/an/SP_LINKS_UCL_POPUP/SPs_english/multicultureel_gev_ENG/images/regions.gif">
            <a:extLst>
              <a:ext uri="{FF2B5EF4-FFF2-40B4-BE49-F238E27FC236}">
                <a16:creationId xmlns:a16="http://schemas.microsoft.com/office/drawing/2014/main" id="{5A762914-ABDE-4B76-9B0D-0361BAA8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313853" cy="51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0EB5B-5959-48C6-9951-1CA2299F19A7}"/>
              </a:ext>
            </a:extLst>
          </p:cNvPr>
          <p:cNvSpPr txBox="1"/>
          <p:nvPr/>
        </p:nvSpPr>
        <p:spPr>
          <a:xfrm>
            <a:off x="1067558" y="6605144"/>
            <a:ext cx="7383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https://www.ucl.ac.uk/dutchstudies/an/SP_LINKS_UCL_POPUP/SPs_english/multicultureel_gev_ENG/pages/allochtonen.html</a:t>
            </a:r>
          </a:p>
        </p:txBody>
      </p:sp>
      <p:pic>
        <p:nvPicPr>
          <p:cNvPr id="2052" name="Picture 4" descr="https://www.ucl.ac.uk/dutchstudies/an/SP_LINKS_UCL_POPUP/SPs_english/multicultureel_gev_ENG/images/map.gif">
            <a:extLst>
              <a:ext uri="{FF2B5EF4-FFF2-40B4-BE49-F238E27FC236}">
                <a16:creationId xmlns:a16="http://schemas.microsoft.com/office/drawing/2014/main" id="{07ACFBFE-CAFB-4EE1-BF8A-B3A8A2CCD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6208" r="4000" b="8275"/>
          <a:stretch/>
        </p:blipFill>
        <p:spPr bwMode="auto">
          <a:xfrm>
            <a:off x="5181600" y="4078263"/>
            <a:ext cx="3581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D6005-67AB-45AF-BA3E-2147705FB7C2}"/>
              </a:ext>
            </a:extLst>
          </p:cNvPr>
          <p:cNvSpPr txBox="1"/>
          <p:nvPr/>
        </p:nvSpPr>
        <p:spPr>
          <a:xfrm>
            <a:off x="5105400" y="1350442"/>
            <a:ext cx="388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Netherlands and the five most important (non-Western) migration countries. The majority of non-Western immigrants come originally from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Turkey,</a:t>
            </a:r>
            <a:r>
              <a:rPr lang="en-US" dirty="0"/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Surinam, Morocco and Western Sahara, and the Netherlands Antilles and Aruba </a:t>
            </a:r>
            <a:r>
              <a:rPr lang="en-US" dirty="0"/>
              <a:t>(people from the former Dutch Indies, Japan and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</a:t>
            </a:r>
            <a:r>
              <a:rPr lang="en-US" dirty="0"/>
              <a:t> are considered ‘Western’)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097C87-CF1D-49AA-A051-349C031C8FB8}"/>
              </a:ext>
            </a:extLst>
          </p:cNvPr>
          <p:cNvSpPr/>
          <p:nvPr/>
        </p:nvSpPr>
        <p:spPr>
          <a:xfrm>
            <a:off x="6199496" y="5367139"/>
            <a:ext cx="91440" cy="9144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B669A8-3AF2-47A1-B1DE-C9BDD244F018}"/>
              </a:ext>
            </a:extLst>
          </p:cNvPr>
          <p:cNvSpPr/>
          <p:nvPr/>
        </p:nvSpPr>
        <p:spPr>
          <a:xfrm>
            <a:off x="6248400" y="5474503"/>
            <a:ext cx="152400" cy="1524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8BE729-3B36-4316-8E08-6E457CBCFAC3}"/>
              </a:ext>
            </a:extLst>
          </p:cNvPr>
          <p:cNvSpPr/>
          <p:nvPr/>
        </p:nvSpPr>
        <p:spPr>
          <a:xfrm>
            <a:off x="6619164" y="5128759"/>
            <a:ext cx="274320" cy="27432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A30F36-E1FC-44CD-B0ED-B11E294C23F2}"/>
              </a:ext>
            </a:extLst>
          </p:cNvPr>
          <p:cNvSpPr/>
          <p:nvPr/>
        </p:nvSpPr>
        <p:spPr>
          <a:xfrm>
            <a:off x="7107072" y="4980907"/>
            <a:ext cx="274320" cy="27432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803A76-8789-4E9C-87DE-8818BF2EA09C}"/>
              </a:ext>
            </a:extLst>
          </p:cNvPr>
          <p:cNvSpPr/>
          <p:nvPr/>
        </p:nvSpPr>
        <p:spPr>
          <a:xfrm>
            <a:off x="7865660" y="5413315"/>
            <a:ext cx="696036" cy="498824"/>
          </a:xfrm>
          <a:prstGeom prst="ellipse">
            <a:avLst/>
          </a:prstGeom>
          <a:noFill/>
          <a:ln w="158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6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00000"/>
                    </a14:imgEffect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6" y="199378"/>
            <a:ext cx="5461982" cy="6477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7A6895-9076-44ED-A833-DEED3DDFC49D}"/>
              </a:ext>
            </a:extLst>
          </p:cNvPr>
          <p:cNvSpPr txBox="1">
            <a:spLocks/>
          </p:cNvSpPr>
          <p:nvPr/>
        </p:nvSpPr>
        <p:spPr>
          <a:xfrm>
            <a:off x="5651368" y="274638"/>
            <a:ext cx="3492632" cy="3992562"/>
          </a:xfrm>
          <a:prstGeom prst="rect">
            <a:avLst/>
          </a:prstGeom>
        </p:spPr>
        <p:txBody>
          <a:bodyPr wrap="square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Kingdom of The Netherlands: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12 Provinces </a:t>
            </a:r>
            <a:br>
              <a:rPr lang="en-US" sz="3600" dirty="0"/>
            </a:br>
            <a:r>
              <a:rPr lang="en-US" sz="3600" dirty="0"/>
              <a:t>in Europe and </a:t>
            </a:r>
            <a:br>
              <a:rPr lang="en-US" sz="3600" dirty="0"/>
            </a:br>
            <a:r>
              <a:rPr lang="en-US" sz="3600" dirty="0"/>
              <a:t>6 affiliates in the Dutch Caribbean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349BA-6A0A-4EDB-89A1-4E11475B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004" y="3810000"/>
            <a:ext cx="3493635" cy="197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4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Political Subdivisions and Territories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CBA40E31-73B1-40C1-B4BD-B2FD3E9F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22791"/>
            <a:ext cx="2743200" cy="1550732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E7ECEBC-DA4A-4C25-8D5A-EF0FF3339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78676"/>
            <a:ext cx="2743200" cy="153096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A1FD39-2B52-4AD0-8895-F57C10F526C4}"/>
              </a:ext>
            </a:extLst>
          </p:cNvPr>
          <p:cNvSpPr txBox="1">
            <a:spLocks/>
          </p:cNvSpPr>
          <p:nvPr/>
        </p:nvSpPr>
        <p:spPr>
          <a:xfrm>
            <a:off x="3679794" y="1922791"/>
            <a:ext cx="4854606" cy="1685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hlinkClick r:id="rId2"/>
              </a:rPr>
              <a:t>https://www.youtube.com/watch?v=eE_IUPInEuc</a:t>
            </a:r>
            <a:r>
              <a:rPr lang="en-US" sz="1600" u="sng" dirty="0"/>
              <a:t/>
            </a:r>
            <a:br>
              <a:rPr lang="en-US" sz="1600" u="sng" dirty="0"/>
            </a:br>
            <a:r>
              <a:rPr lang="en-US" sz="1200" dirty="0"/>
              <a:t>runtime 4:00 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A153AD-FF48-43A8-A0FF-7AEF7C0D45B7}"/>
              </a:ext>
            </a:extLst>
          </p:cNvPr>
          <p:cNvSpPr txBox="1">
            <a:spLocks/>
          </p:cNvSpPr>
          <p:nvPr/>
        </p:nvSpPr>
        <p:spPr>
          <a:xfrm>
            <a:off x="3679794" y="3978677"/>
            <a:ext cx="4671874" cy="669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hlinkClick r:id="rId4"/>
              </a:rPr>
              <a:t>https://www.youtube.com/watch?v=R-VDmZ1t2Ik</a:t>
            </a:r>
            <a:r>
              <a:rPr lang="en-US" sz="1600" dirty="0"/>
              <a:t>  </a:t>
            </a:r>
            <a:br>
              <a:rPr lang="en-US" sz="1600" dirty="0"/>
            </a:br>
            <a:r>
              <a:rPr lang="en-US" sz="1200" dirty="0"/>
              <a:t>runtime 7:35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9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urope-language-map.JPG"/>
          <p:cNvPicPr>
            <a:picLocks noChangeAspect="1"/>
          </p:cNvPicPr>
          <p:nvPr/>
        </p:nvPicPr>
        <p:blipFill rotWithShape="1">
          <a:blip r:embed="rId2"/>
          <a:srcRect l="6869" t="3628" r="6219" b="8818"/>
          <a:stretch/>
        </p:blipFill>
        <p:spPr bwMode="auto">
          <a:xfrm>
            <a:off x="985421" y="924509"/>
            <a:ext cx="6461219" cy="578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FAE8F9D-9DB6-44C0-A201-89357CFBC61E}"/>
              </a:ext>
            </a:extLst>
          </p:cNvPr>
          <p:cNvSpPr txBox="1">
            <a:spLocks/>
          </p:cNvSpPr>
          <p:nvPr/>
        </p:nvSpPr>
        <p:spPr>
          <a:xfrm>
            <a:off x="457200" y="152400"/>
            <a:ext cx="8229600" cy="7721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Political Subdivisions and Territories</a:t>
            </a:r>
          </a:p>
        </p:txBody>
      </p:sp>
      <p:pic>
        <p:nvPicPr>
          <p:cNvPr id="4" name="Picture 3" descr="europe-language-map.JPG">
            <a:extLst>
              <a:ext uri="{FF2B5EF4-FFF2-40B4-BE49-F238E27FC236}">
                <a16:creationId xmlns:a16="http://schemas.microsoft.com/office/drawing/2014/main" id="{AD26BA1B-E4D9-42C9-8140-47970062F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77" t="4545" r="4314" b="66271"/>
          <a:stretch/>
        </p:blipFill>
        <p:spPr bwMode="auto">
          <a:xfrm>
            <a:off x="6366006" y="924509"/>
            <a:ext cx="1782215" cy="28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11647</TotalTime>
  <Words>172</Words>
  <Application>Microsoft Office PowerPoint</Application>
  <PresentationFormat>On-screen Show (4:3)</PresentationFormat>
  <Paragraphs>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Introduction: The Netherlands in European Context</vt:lpstr>
      <vt:lpstr>PowerPoint Presentation</vt:lpstr>
      <vt:lpstr>PowerPoint Presentation</vt:lpstr>
      <vt:lpstr>PowerPoint Presentation</vt:lpstr>
      <vt:lpstr>PowerPoint Presentation</vt:lpstr>
      <vt:lpstr>Percent recent non-European immigrants living in Netherlands</vt:lpstr>
      <vt:lpstr>PowerPoint Presentation</vt:lpstr>
      <vt:lpstr>Political Subdivisions and Territories</vt:lpstr>
      <vt:lpstr>PowerPoint Presentation</vt:lpstr>
      <vt:lpstr>Related languages and dialects</vt:lpstr>
      <vt:lpstr>Language Families,  History and Development Plus some grammar and pronunciation </vt:lpstr>
      <vt:lpstr>PowerPoint Presentation</vt:lpstr>
      <vt:lpstr>Religion, then and now</vt:lpstr>
      <vt:lpstr>PowerPoint Presentation</vt:lpstr>
      <vt:lpstr>PowerPoint Presentation</vt:lpstr>
      <vt:lpstr>EU Net Contributions/Receipts, 2007</vt:lpstr>
      <vt:lpstr>Labor Force by Economic Supersector</vt:lpstr>
      <vt:lpstr>Port of Rotterdam ` Europe’s  largest port</vt:lpstr>
      <vt:lpstr>END SHOW</vt:lpstr>
      <vt:lpstr>PowerPoint Presentation</vt:lpstr>
      <vt:lpstr>PowerPoint Presentation</vt:lpstr>
      <vt:lpstr>PowerPoint Presentation</vt:lpstr>
      <vt:lpstr>PowerPoint Presentation</vt:lpstr>
    </vt:vector>
  </TitlesOfParts>
  <Company>Framingham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Environments of Europe</dc:title>
  <dc:creator>Administrator</dc:creator>
  <cp:lastModifiedBy>Judith Otto</cp:lastModifiedBy>
  <cp:revision>120</cp:revision>
  <dcterms:created xsi:type="dcterms:W3CDTF">2008-09-08T21:06:32Z</dcterms:created>
  <dcterms:modified xsi:type="dcterms:W3CDTF">2018-07-02T14:05:17Z</dcterms:modified>
</cp:coreProperties>
</file>