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1" r:id="rId2"/>
    <p:sldId id="412" r:id="rId3"/>
    <p:sldId id="382" r:id="rId4"/>
    <p:sldId id="422" r:id="rId5"/>
    <p:sldId id="415" r:id="rId6"/>
    <p:sldId id="405" r:id="rId7"/>
    <p:sldId id="390" r:id="rId8"/>
    <p:sldId id="416" r:id="rId9"/>
    <p:sldId id="391" r:id="rId10"/>
    <p:sldId id="406" r:id="rId11"/>
    <p:sldId id="407" r:id="rId12"/>
    <p:sldId id="408" r:id="rId13"/>
    <p:sldId id="421" r:id="rId14"/>
    <p:sldId id="409" r:id="rId15"/>
    <p:sldId id="383" r:id="rId16"/>
    <p:sldId id="384" r:id="rId17"/>
    <p:sldId id="392" r:id="rId18"/>
    <p:sldId id="396" r:id="rId19"/>
    <p:sldId id="395" r:id="rId20"/>
    <p:sldId id="389" r:id="rId21"/>
    <p:sldId id="393" r:id="rId22"/>
    <p:sldId id="397" r:id="rId23"/>
    <p:sldId id="398" r:id="rId24"/>
    <p:sldId id="399" r:id="rId25"/>
    <p:sldId id="400" r:id="rId26"/>
    <p:sldId id="417" r:id="rId27"/>
    <p:sldId id="419" r:id="rId28"/>
    <p:sldId id="418" r:id="rId29"/>
    <p:sldId id="413" r:id="rId30"/>
    <p:sldId id="410" r:id="rId31"/>
    <p:sldId id="414" r:id="rId32"/>
    <p:sldId id="411" r:id="rId33"/>
    <p:sldId id="402" r:id="rId34"/>
    <p:sldId id="403" r:id="rId35"/>
    <p:sldId id="404" r:id="rId36"/>
    <p:sldId id="420" r:id="rId37"/>
    <p:sldId id="385" r:id="rId38"/>
    <p:sldId id="386" r:id="rId39"/>
    <p:sldId id="40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9357"/>
    <a:srgbClr val="E02D33"/>
    <a:srgbClr val="5790AE"/>
    <a:srgbClr val="CCD188"/>
    <a:srgbClr val="FBD2D1"/>
    <a:srgbClr val="9FA37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040A-184E-43F3-A9BA-0DC02A88771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imgur.com/gallery/GSv7L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mgur.com/gallery/GSv7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est8.com/projects/hondsbossche_and_pettemer_zeewering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15.wdp"/><Relationship Id="rId4" Type="http://schemas.openxmlformats.org/officeDocument/2006/relationships/image" Target="../media/image35.png"/><Relationship Id="rId9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KbTWnSOYo" TargetMode="External"/><Relationship Id="rId2" Type="http://schemas.openxmlformats.org/officeDocument/2006/relationships/hyperlink" Target="https://www.youtube.com/watch?v=n3Dzz0vSab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2136775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and Environmental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 of the Netherlands</a:t>
            </a: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7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saturation sat="65000"/>
                    </a14:imgEffect>
                    <a14:imgEffect>
                      <a14:brightnessContrast bright="-2000" contrast="25000"/>
                    </a14:imgEffect>
                  </a14:imgLayer>
                </a14:imgProps>
              </a:ext>
            </a:extLst>
          </a:blip>
          <a:srcRect l="1352" t="1989" r="2703" b="2722"/>
          <a:stretch/>
        </p:blipFill>
        <p:spPr>
          <a:xfrm>
            <a:off x="3276600" y="1371600"/>
            <a:ext cx="5410200" cy="533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9FEA1-53DA-444B-A870-1B4864ECE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52400"/>
            <a:ext cx="3429000" cy="3669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AE8C42-8F68-4C4C-B3E1-662A21BE5768}"/>
              </a:ext>
            </a:extLst>
          </p:cNvPr>
          <p:cNvSpPr/>
          <p:nvPr/>
        </p:nvSpPr>
        <p:spPr>
          <a:xfrm>
            <a:off x="266700" y="1986916"/>
            <a:ext cx="1257300" cy="114299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561BF-CAFB-424D-9435-A0A24DDA9460}"/>
              </a:ext>
            </a:extLst>
          </p:cNvPr>
          <p:cNvSpPr txBox="1"/>
          <p:nvPr/>
        </p:nvSpPr>
        <p:spPr>
          <a:xfrm>
            <a:off x="4114800" y="320708"/>
            <a:ext cx="4747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Delta Works – 1937 plan</a:t>
            </a:r>
          </a:p>
        </p:txBody>
      </p:sp>
    </p:spTree>
    <p:extLst>
      <p:ext uri="{BB962C8B-B14F-4D97-AF65-F5344CB8AC3E}">
        <p14:creationId xmlns:p14="http://schemas.microsoft.com/office/powerpoint/2010/main" val="24122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-15000" contrast="30000"/>
                    </a14:imgEffect>
                  </a14:imgLayer>
                </a14:imgProps>
              </a:ext>
            </a:extLst>
          </a:blip>
          <a:srcRect b="42219"/>
          <a:stretch/>
        </p:blipFill>
        <p:spPr>
          <a:xfrm>
            <a:off x="216640" y="1037569"/>
            <a:ext cx="7327160" cy="4378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0940" t="60531" r="6677" b="1"/>
          <a:stretch/>
        </p:blipFill>
        <p:spPr>
          <a:xfrm>
            <a:off x="5571754" y="3429000"/>
            <a:ext cx="3364484" cy="3240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586A1F-61F8-4234-AF2C-7638155FE517}"/>
              </a:ext>
            </a:extLst>
          </p:cNvPr>
          <p:cNvSpPr txBox="1"/>
          <p:nvPr/>
        </p:nvSpPr>
        <p:spPr>
          <a:xfrm>
            <a:off x="4114800" y="320708"/>
            <a:ext cx="4747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Delta Works – 1958 plan</a:t>
            </a:r>
          </a:p>
        </p:txBody>
      </p:sp>
    </p:spTree>
    <p:extLst>
      <p:ext uri="{BB962C8B-B14F-4D97-AF65-F5344CB8AC3E}">
        <p14:creationId xmlns:p14="http://schemas.microsoft.com/office/powerpoint/2010/main" val="2989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Eastern Scheldt storm surge barrier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5900"/>
                    </a14:imgEffect>
                    <a14:imgEffect>
                      <a14:saturation sat="110000"/>
                    </a14:imgEffect>
                    <a14:imgEffect>
                      <a14:brightnessContrast bright="-5000" contrast="15000"/>
                    </a14:imgEffect>
                  </a14:imgLayer>
                </a14:imgProps>
              </a:ext>
            </a:extLst>
          </a:blip>
          <a:srcRect t="8035" r="1010" b="1705"/>
          <a:stretch/>
        </p:blipFill>
        <p:spPr>
          <a:xfrm>
            <a:off x="839545" y="1447800"/>
            <a:ext cx="7464910" cy="513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9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Maeslantkering</a:t>
            </a:r>
            <a:r>
              <a:rPr lang="en-US" dirty="0" smtClean="0"/>
              <a:t> barrier </a:t>
            </a:r>
            <a:r>
              <a:rPr lang="en-US" smtClean="0"/>
              <a:t>near Rotterdam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13836"/>
            <a:ext cx="8229600" cy="26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80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Benthemplein, Rotterdam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3" r="15310"/>
          <a:stretch/>
        </p:blipFill>
        <p:spPr>
          <a:xfrm>
            <a:off x="260496" y="1028700"/>
            <a:ext cx="8623006" cy="5484425"/>
          </a:xfrm>
        </p:spPr>
      </p:pic>
      <p:sp>
        <p:nvSpPr>
          <p:cNvPr id="5" name="TextBox 4"/>
          <p:cNvSpPr txBox="1"/>
          <p:nvPr/>
        </p:nvSpPr>
        <p:spPr>
          <a:xfrm>
            <a:off x="1877640" y="6551225"/>
            <a:ext cx="5388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85000"/>
                  </a:schemeClr>
                </a:solidFill>
              </a:rPr>
              <a:t>http://stormwater.wef.org/2014/03/first-full-scale-water-square-opens-rotterdam/ </a:t>
            </a:r>
          </a:p>
        </p:txBody>
      </p:sp>
    </p:spTree>
    <p:extLst>
      <p:ext uri="{BB962C8B-B14F-4D97-AF65-F5344CB8AC3E}">
        <p14:creationId xmlns:p14="http://schemas.microsoft.com/office/powerpoint/2010/main" val="65853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saturation sat="104000"/>
                    </a14:imgEffect>
                    <a14:imgEffect>
                      <a14:brightnessContrast bright="-15000"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1328" y="85510"/>
            <a:ext cx="7086600" cy="6686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E59B3-4936-455D-9D02-958BD30BD776}"/>
              </a:ext>
            </a:extLst>
          </p:cNvPr>
          <p:cNvSpPr txBox="1"/>
          <p:nvPr/>
        </p:nvSpPr>
        <p:spPr>
          <a:xfrm>
            <a:off x="381000" y="381000"/>
            <a:ext cx="3804183" cy="1508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Waterways Map of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The Netherlands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000" dirty="0">
                <a:hlinkClick r:id="rId2"/>
              </a:rPr>
              <a:t>https://imgur.com/gallery/GSv7L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788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05" y="152400"/>
            <a:ext cx="8732595" cy="6634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32EB5-12AA-4ACA-B4DE-ED5355ACB2BB}"/>
              </a:ext>
            </a:extLst>
          </p:cNvPr>
          <p:cNvSpPr txBox="1"/>
          <p:nvPr/>
        </p:nvSpPr>
        <p:spPr>
          <a:xfrm>
            <a:off x="381000" y="381000"/>
            <a:ext cx="3651897" cy="1508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Waterways Map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Amsterdam Detail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000" dirty="0">
                <a:hlinkClick r:id="rId3"/>
              </a:rPr>
              <a:t>https://imgur.com/gallery/GSv7L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024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2180"/>
          <a:stretch/>
        </p:blipFill>
        <p:spPr>
          <a:xfrm>
            <a:off x="3602736" y="612912"/>
            <a:ext cx="5252969" cy="6057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4" y="1524000"/>
            <a:ext cx="2438400" cy="2590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450837"/>
            <a:ext cx="3200400" cy="12191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>
                <a:solidFill>
                  <a:schemeClr val="tx1">
                    <a:lumMod val="85000"/>
                  </a:schemeClr>
                </a:solidFill>
              </a:rPr>
              <a:t>Source: https://content.openclass.com/eps/pearson-reader/api/item/33c1ac75-46ce-4867-ae30-5281538f14a6/1/file/RubensteinCHG3-071415-MB/OPS/s9ml/chapter01/filep7000496834000000000000000000869.xhtml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B7412-0724-4A44-9BA4-D64299EB65F1}"/>
              </a:ext>
            </a:extLst>
          </p:cNvPr>
          <p:cNvSpPr txBox="1"/>
          <p:nvPr/>
        </p:nvSpPr>
        <p:spPr>
          <a:xfrm>
            <a:off x="457200" y="268069"/>
            <a:ext cx="4949753" cy="646331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</a:schemeClr>
              </a:gs>
              <a:gs pos="10000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r>
              <a:rPr lang="en-US" sz="3600" dirty="0"/>
              <a:t>Land Reclamation History</a:t>
            </a:r>
          </a:p>
        </p:txBody>
      </p:sp>
    </p:spTree>
    <p:extLst>
      <p:ext uri="{BB962C8B-B14F-4D97-AF65-F5344CB8AC3E}">
        <p14:creationId xmlns:p14="http://schemas.microsoft.com/office/powerpoint/2010/main" val="681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/>
          <a:p>
            <a:r>
              <a:rPr lang="en-US" dirty="0"/>
              <a:t>Landforms and Ecosystems</a:t>
            </a:r>
          </a:p>
        </p:txBody>
      </p:sp>
    </p:spTree>
    <p:extLst>
      <p:ext uri="{BB962C8B-B14F-4D97-AF65-F5344CB8AC3E}">
        <p14:creationId xmlns:p14="http://schemas.microsoft.com/office/powerpoint/2010/main" val="14462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Landscape Regions</a:t>
            </a:r>
          </a:p>
        </p:txBody>
      </p:sp>
      <p:sp>
        <p:nvSpPr>
          <p:cNvPr id="819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267200" cy="46021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 dirty="0">
                <a:solidFill>
                  <a:srgbClr val="CCD1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Northern European Plain</a:t>
            </a:r>
          </a:p>
          <a:p>
            <a:pPr lvl="1" eaLnBrk="1" hangingPunct="1"/>
            <a:r>
              <a:rPr lang="en-US" dirty="0"/>
              <a:t>Polders in Netherlands</a:t>
            </a:r>
          </a:p>
          <a:p>
            <a:pPr eaLnBrk="1" hangingPunct="1"/>
            <a:r>
              <a:rPr lang="en-US" dirty="0"/>
              <a:t>Central Uplands</a:t>
            </a:r>
          </a:p>
          <a:p>
            <a:pPr lvl="1" eaLnBrk="1" hangingPunct="1"/>
            <a:r>
              <a:rPr lang="en-US" dirty="0"/>
              <a:t>Mineral resources</a:t>
            </a:r>
          </a:p>
          <a:p>
            <a:pPr eaLnBrk="1" hangingPunct="1"/>
            <a:r>
              <a:rPr lang="en-US" dirty="0"/>
              <a:t>Alpine System</a:t>
            </a:r>
          </a:p>
          <a:p>
            <a:pPr lvl="1"/>
            <a:r>
              <a:rPr lang="en-US" dirty="0"/>
              <a:t>Carpathians, Alps, Pyrenees, Apennines</a:t>
            </a:r>
          </a:p>
          <a:p>
            <a:pPr eaLnBrk="1" hangingPunct="1"/>
            <a:r>
              <a:rPr lang="en-US" dirty="0"/>
              <a:t>Western Highlands</a:t>
            </a:r>
          </a:p>
          <a:p>
            <a:pPr lvl="1" eaLnBrk="1" hangingPunct="1"/>
            <a:r>
              <a:rPr lang="en-US" dirty="0"/>
              <a:t>UK, Scandinavia; </a:t>
            </a:r>
          </a:p>
          <a:p>
            <a:pPr lvl="1" eaLnBrk="1" hangingPunct="1"/>
            <a:r>
              <a:rPr lang="en-US" dirty="0"/>
              <a:t>Fjords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</p:txBody>
      </p:sp>
      <p:pic>
        <p:nvPicPr>
          <p:cNvPr id="2050" name="Picture 2" descr="No automatic alt text available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" t="20761" r="5876" b="16107"/>
          <a:stretch/>
        </p:blipFill>
        <p:spPr bwMode="auto">
          <a:xfrm rot="16200000">
            <a:off x="4134663" y="1732736"/>
            <a:ext cx="4373562" cy="532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1374299-02C6-46A4-A5F0-F3F96546DC60}"/>
              </a:ext>
            </a:extLst>
          </p:cNvPr>
          <p:cNvSpPr txBox="1"/>
          <p:nvPr/>
        </p:nvSpPr>
        <p:spPr>
          <a:xfrm>
            <a:off x="533400" y="609600"/>
            <a:ext cx="83058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spc="-100" dirty="0"/>
              <a:t>Physical Geography Takeaways</a:t>
            </a:r>
            <a:r>
              <a:rPr lang="en-US" sz="3000" spc="-100" dirty="0"/>
              <a:t/>
            </a:r>
            <a:br>
              <a:rPr lang="en-US" sz="3000" spc="-100" dirty="0"/>
            </a:br>
            <a:endParaRPr lang="en-US" sz="2000" spc="-100" dirty="0"/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spc="-100" dirty="0"/>
              <a:t>The Netherlands is one of the most altered landscapes in the world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spc="-100" dirty="0"/>
              <a:t>From a place not at all well-suited for human settlement, the Dutch were able to make one of the most powerful and expansive countries in Europe.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spc="-100" dirty="0"/>
              <a:t>That power is no match for the power of nature!</a:t>
            </a:r>
          </a:p>
        </p:txBody>
      </p:sp>
    </p:spTree>
    <p:extLst>
      <p:ext uri="{BB962C8B-B14F-4D97-AF65-F5344CB8AC3E}">
        <p14:creationId xmlns:p14="http://schemas.microsoft.com/office/powerpoint/2010/main" val="42268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Topography and Elevation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78" y="1150460"/>
            <a:ext cx="6410844" cy="5566489"/>
          </a:xfrm>
        </p:spPr>
      </p:pic>
    </p:spTree>
    <p:extLst>
      <p:ext uri="{BB962C8B-B14F-4D97-AF65-F5344CB8AC3E}">
        <p14:creationId xmlns:p14="http://schemas.microsoft.com/office/powerpoint/2010/main" val="33604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193465"/>
            <a:ext cx="5715000" cy="6471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5417742"/>
            <a:ext cx="27432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Source: P. M. Witte et al. (2012). An ecohydrological sketch of climate change impacts on water and natural ecosystems for the Netherlands: Bridging the gap between science and society. Hydrology and Earth System Sciences. 16. 3945-3957. 10.5194/hess-16-3945-2012.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89EFF-7819-4DCA-B390-DA68322991A3}"/>
              </a:ext>
            </a:extLst>
          </p:cNvPr>
          <p:cNvSpPr txBox="1"/>
          <p:nvPr/>
        </p:nvSpPr>
        <p:spPr>
          <a:xfrm>
            <a:off x="6019800" y="304800"/>
            <a:ext cx="312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Climate Change Impacts: </a:t>
            </a:r>
            <a:br>
              <a:rPr lang="en-US" sz="3200" dirty="0"/>
            </a:br>
            <a:r>
              <a:rPr lang="en-US" sz="3200" spc="-100" dirty="0"/>
              <a:t>Water and Natural Ecosystems</a:t>
            </a:r>
          </a:p>
        </p:txBody>
      </p:sp>
    </p:spTree>
    <p:extLst>
      <p:ext uri="{BB962C8B-B14F-4D97-AF65-F5344CB8AC3E}">
        <p14:creationId xmlns:p14="http://schemas.microsoft.com/office/powerpoint/2010/main" val="403777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saturation sat="111000"/>
                    </a14:imgEffect>
                    <a14:imgEffect>
                      <a14:brightnessContrast bright="-9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9" y="151694"/>
            <a:ext cx="4416551" cy="2944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53" y="136454"/>
            <a:ext cx="4125545" cy="3286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97099"/>
            <a:ext cx="4724400" cy="3148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107000"/>
                    </a14:imgEffect>
                    <a14:imgEffect>
                      <a14:brightnessContrast bright="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89" y="3962400"/>
            <a:ext cx="3996267" cy="2247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C6C805-6321-470D-815A-3CAB7D011AFD}"/>
              </a:ext>
            </a:extLst>
          </p:cNvPr>
          <p:cNvSpPr txBox="1"/>
          <p:nvPr/>
        </p:nvSpPr>
        <p:spPr>
          <a:xfrm>
            <a:off x="7574879" y="6076034"/>
            <a:ext cx="1064587" cy="52322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70000"/>
                </a:schemeClr>
              </a:gs>
              <a:gs pos="10000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r>
              <a:rPr lang="en-US" sz="2800" dirty="0"/>
              <a:t>Heath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503AE-A350-49F2-B134-A94D5A7B80C3}"/>
              </a:ext>
            </a:extLst>
          </p:cNvPr>
          <p:cNvSpPr txBox="1"/>
          <p:nvPr/>
        </p:nvSpPr>
        <p:spPr>
          <a:xfrm>
            <a:off x="381000" y="6076034"/>
            <a:ext cx="1823320" cy="52322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70000"/>
                </a:schemeClr>
              </a:gs>
              <a:gs pos="10000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r>
              <a:rPr lang="en-US" sz="2800" dirty="0"/>
              <a:t>Forest Lake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C7194-606B-427F-9519-2C307EDE7156}"/>
              </a:ext>
            </a:extLst>
          </p:cNvPr>
          <p:cNvSpPr txBox="1"/>
          <p:nvPr/>
        </p:nvSpPr>
        <p:spPr>
          <a:xfrm>
            <a:off x="457200" y="258746"/>
            <a:ext cx="962123" cy="52322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70000"/>
                </a:schemeClr>
              </a:gs>
              <a:gs pos="10000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r>
              <a:rPr lang="en-US" sz="2800" dirty="0"/>
              <a:t>Dune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0D6A18-8F04-4957-AC5D-705F16C95430}"/>
              </a:ext>
            </a:extLst>
          </p:cNvPr>
          <p:cNvSpPr txBox="1"/>
          <p:nvPr/>
        </p:nvSpPr>
        <p:spPr>
          <a:xfrm>
            <a:off x="7513003" y="233365"/>
            <a:ext cx="1126463" cy="52322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70000"/>
                </a:schemeClr>
              </a:gs>
              <a:gs pos="10000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Polder</a:t>
            </a:r>
          </a:p>
        </p:txBody>
      </p:sp>
    </p:spTree>
    <p:extLst>
      <p:ext uri="{BB962C8B-B14F-4D97-AF65-F5344CB8AC3E}">
        <p14:creationId xmlns:p14="http://schemas.microsoft.com/office/powerpoint/2010/main" val="2764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Mimicking Nature: Building Dunes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286000"/>
            <a:ext cx="4572000" cy="609600"/>
          </a:xfrm>
          <a:solidFill>
            <a:schemeClr val="tx1"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en-US" sz="1600" dirty="0">
                <a:hlinkClick r:id="rId2"/>
              </a:rPr>
              <a:t>http://west8.com/projects/hondsbossche_and_pettemer_zeewering/</a:t>
            </a:r>
            <a:r>
              <a:rPr lang="en-US" sz="1600" dirty="0"/>
              <a:t> </a:t>
            </a:r>
          </a:p>
        </p:txBody>
      </p:sp>
      <p:pic>
        <p:nvPicPr>
          <p:cNvPr id="2050" name="Picture 2" descr="http://west8.com/images/dbase/8227.jpg">
            <a:extLst>
              <a:ext uri="{FF2B5EF4-FFF2-40B4-BE49-F238E27FC236}">
                <a16:creationId xmlns:a16="http://schemas.microsoft.com/office/drawing/2014/main" id="{1209BF41-5920-417E-BE5F-8B5DA5637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" y="22098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/>
          <a:p>
            <a:r>
              <a:rPr lang="en-US" dirty="0"/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10658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europe-climates.JPG"/>
          <p:cNvPicPr>
            <a:picLocks noChangeAspect="1"/>
          </p:cNvPicPr>
          <p:nvPr/>
        </p:nvPicPr>
        <p:blipFill rotWithShape="1">
          <a:blip r:embed="rId2"/>
          <a:srcRect l="2936" t="2627" r="1913" b="5050"/>
          <a:stretch/>
        </p:blipFill>
        <p:spPr bwMode="auto">
          <a:xfrm>
            <a:off x="3570124" y="0"/>
            <a:ext cx="5573877" cy="684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32181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Major European</a:t>
            </a:r>
            <a:br>
              <a:rPr lang="en-US" sz="3600" dirty="0"/>
            </a:br>
            <a:r>
              <a:rPr lang="en-US" sz="3600" dirty="0"/>
              <a:t>Climate Types:</a:t>
            </a:r>
          </a:p>
          <a:p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Maritime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Continental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Mediterranean</a:t>
            </a:r>
          </a:p>
        </p:txBody>
      </p:sp>
    </p:spTree>
    <p:extLst>
      <p:ext uri="{BB962C8B-B14F-4D97-AF65-F5344CB8AC3E}">
        <p14:creationId xmlns:p14="http://schemas.microsoft.com/office/powerpoint/2010/main" val="351560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E8DAD-132E-4261-BD3A-4097E28FA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-12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35818"/>
            <a:ext cx="6473400" cy="489358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C4EC1-F132-46BC-91F3-21B1FDCF726F}"/>
              </a:ext>
            </a:extLst>
          </p:cNvPr>
          <p:cNvSpPr txBox="1"/>
          <p:nvPr/>
        </p:nvSpPr>
        <p:spPr>
          <a:xfrm>
            <a:off x="228600" y="2286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Climographs</a:t>
            </a:r>
          </a:p>
          <a:p>
            <a:r>
              <a:rPr lang="en-US" dirty="0"/>
              <a:t>A climograph is a graphical representation of the basic climatic parameters of </a:t>
            </a:r>
            <a:r>
              <a:rPr lang="en-US" b="1" dirty="0"/>
              <a:t>monthly average temperature </a:t>
            </a:r>
            <a:r>
              <a:rPr lang="en-US" dirty="0"/>
              <a:t>and</a:t>
            </a:r>
            <a:r>
              <a:rPr lang="en-US" b="1" dirty="0"/>
              <a:t> monthly total precipitation</a:t>
            </a:r>
            <a:r>
              <a:rPr lang="en-US" dirty="0"/>
              <a:t>, for a certain location. It is used for a quick-view of the climate of a location and as a tool to compare the climate patterns of different locations.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08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226FE0-10A2-4B1C-BF2A-345ABD9A4C96}"/>
              </a:ext>
            </a:extLst>
          </p:cNvPr>
          <p:cNvGrpSpPr>
            <a:grpSpLocks noChangeAspect="1"/>
          </p:cNvGrpSpPr>
          <p:nvPr/>
        </p:nvGrpSpPr>
        <p:grpSpPr>
          <a:xfrm>
            <a:off x="3117954" y="76200"/>
            <a:ext cx="5939853" cy="6709833"/>
            <a:chOff x="1447800" y="0"/>
            <a:chExt cx="6074764" cy="6862233"/>
          </a:xfrm>
        </p:grpSpPr>
        <p:pic>
          <p:nvPicPr>
            <p:cNvPr id="2" name="Picture 1" descr="Political Map of Netherlands">
              <a:extLst>
                <a:ext uri="{FF2B5EF4-FFF2-40B4-BE49-F238E27FC236}">
                  <a16:creationId xmlns:a16="http://schemas.microsoft.com/office/drawing/2014/main" id="{6C3BAE8D-0AE6-4085-9ED6-B37B14946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0"/>
              <a:ext cx="6074764" cy="68622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0F7DA223-4D06-4420-9BA5-6B33968B929F}"/>
                </a:ext>
              </a:extLst>
            </p:cNvPr>
            <p:cNvSpPr/>
            <p:nvPr/>
          </p:nvSpPr>
          <p:spPr>
            <a:xfrm>
              <a:off x="3788664" y="2740152"/>
              <a:ext cx="1143000" cy="457200"/>
            </a:xfrm>
            <a:prstGeom prst="donut">
              <a:avLst>
                <a:gd name="adj" fmla="val 52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Circle: Hollow 3">
              <a:extLst>
                <a:ext uri="{FF2B5EF4-FFF2-40B4-BE49-F238E27FC236}">
                  <a16:creationId xmlns:a16="http://schemas.microsoft.com/office/drawing/2014/main" id="{2424CE39-5C0D-49F9-9068-7FCC98D6451D}"/>
                </a:ext>
              </a:extLst>
            </p:cNvPr>
            <p:cNvSpPr/>
            <p:nvPr/>
          </p:nvSpPr>
          <p:spPr>
            <a:xfrm>
              <a:off x="5029200" y="6019800"/>
              <a:ext cx="609600" cy="609600"/>
            </a:xfrm>
            <a:prstGeom prst="donut">
              <a:avLst>
                <a:gd name="adj" fmla="val 52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378180F6-6C5B-4637-938D-B2E134493F17}"/>
                </a:ext>
              </a:extLst>
            </p:cNvPr>
            <p:cNvSpPr/>
            <p:nvPr/>
          </p:nvSpPr>
          <p:spPr>
            <a:xfrm>
              <a:off x="4038600" y="3276600"/>
              <a:ext cx="609600" cy="609600"/>
            </a:xfrm>
            <a:prstGeom prst="donut">
              <a:avLst>
                <a:gd name="adj" fmla="val 52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A635FFC9-04F8-477A-8C52-45B0A957860E}"/>
                </a:ext>
              </a:extLst>
            </p:cNvPr>
            <p:cNvSpPr/>
            <p:nvPr/>
          </p:nvSpPr>
          <p:spPr>
            <a:xfrm>
              <a:off x="6144768" y="810768"/>
              <a:ext cx="609600" cy="609600"/>
            </a:xfrm>
            <a:prstGeom prst="donut">
              <a:avLst>
                <a:gd name="adj" fmla="val 52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065EBE60-858D-4058-9399-312D17142969}"/>
                </a:ext>
              </a:extLst>
            </p:cNvPr>
            <p:cNvSpPr/>
            <p:nvPr/>
          </p:nvSpPr>
          <p:spPr>
            <a:xfrm>
              <a:off x="3150108" y="3200400"/>
              <a:ext cx="609600" cy="609600"/>
            </a:xfrm>
            <a:prstGeom prst="donut">
              <a:avLst>
                <a:gd name="adj" fmla="val 52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ircle: Hollow 7">
              <a:extLst>
                <a:ext uri="{FF2B5EF4-FFF2-40B4-BE49-F238E27FC236}">
                  <a16:creationId xmlns:a16="http://schemas.microsoft.com/office/drawing/2014/main" id="{10888174-4E5B-4B70-896C-C0074A4EDDDA}"/>
                </a:ext>
              </a:extLst>
            </p:cNvPr>
            <p:cNvSpPr/>
            <p:nvPr/>
          </p:nvSpPr>
          <p:spPr>
            <a:xfrm>
              <a:off x="3307842" y="3657600"/>
              <a:ext cx="609600" cy="609600"/>
            </a:xfrm>
            <a:prstGeom prst="donut">
              <a:avLst>
                <a:gd name="adj" fmla="val 52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99806A1-6E51-4B6E-8CB6-2C2ED1A486D8}"/>
              </a:ext>
            </a:extLst>
          </p:cNvPr>
          <p:cNvSpPr txBox="1"/>
          <p:nvPr/>
        </p:nvSpPr>
        <p:spPr>
          <a:xfrm>
            <a:off x="155298" y="228600"/>
            <a:ext cx="2971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Climographs</a:t>
            </a:r>
            <a:br>
              <a:rPr lang="en-US" sz="3600" dirty="0"/>
            </a:br>
            <a:r>
              <a:rPr lang="en-US" sz="3600" dirty="0"/>
              <a:t>of the</a:t>
            </a:r>
            <a:br>
              <a:rPr lang="en-US" sz="3600" dirty="0"/>
            </a:br>
            <a:r>
              <a:rPr lang="en-US" sz="3600" dirty="0"/>
              <a:t>Netherlands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We will construct </a:t>
            </a:r>
            <a:r>
              <a:rPr lang="en-US" sz="2000" dirty="0" err="1"/>
              <a:t>climographs</a:t>
            </a:r>
            <a:r>
              <a:rPr lang="en-US" sz="2000" dirty="0"/>
              <a:t> for 6 major cities in the Netherlands.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Amsterdam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Rotterdam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Utrecht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Groningen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The Hague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Maastricht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46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8C431B-67BD-4DDA-B931-934575753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5" y="989878"/>
            <a:ext cx="8902289" cy="56395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F30B6B-4E75-4DFF-9053-FEBD3A5AFA0B}"/>
              </a:ext>
            </a:extLst>
          </p:cNvPr>
          <p:cNvSpPr txBox="1"/>
          <p:nvPr/>
        </p:nvSpPr>
        <p:spPr>
          <a:xfrm>
            <a:off x="228600" y="2286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Climograph Worksheet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01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28600"/>
            <a:ext cx="83058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Climograph Data</a:t>
            </a:r>
            <a:br>
              <a:rPr lang="en-US" dirty="0"/>
            </a:br>
            <a:r>
              <a:rPr lang="en-US" sz="1800" dirty="0"/>
              <a:t>Note: Data is non-metric and shown in Fahrenheit ° and inches to facilitate comparison to Boston.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58BDA-B30A-4058-A67B-DD53F4ECD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344" r="833" b="855"/>
          <a:stretch/>
        </p:blipFill>
        <p:spPr>
          <a:xfrm>
            <a:off x="76200" y="1447800"/>
            <a:ext cx="8991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4630"/>
            <a:ext cx="6400800" cy="68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765175"/>
          </a:xfrm>
        </p:spPr>
        <p:txBody>
          <a:bodyPr/>
          <a:lstStyle/>
          <a:p>
            <a:r>
              <a:rPr lang="en-US" dirty="0"/>
              <a:t>Natural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0341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Dairy Cows in the Netherlands</a:t>
            </a:r>
            <a:br>
              <a:rPr lang="en-US" dirty="0"/>
            </a:br>
            <a:endParaRPr lang="en-US" dirty="0"/>
          </a:p>
        </p:txBody>
      </p:sp>
      <p:pic>
        <p:nvPicPr>
          <p:cNvPr id="11268" name="Picture 4" descr="http://nlintheusa.com/wp-content/uploads/2017/10/cows.jpg">
            <a:extLst>
              <a:ext uri="{FF2B5EF4-FFF2-40B4-BE49-F238E27FC236}">
                <a16:creationId xmlns:a16="http://schemas.microsoft.com/office/drawing/2014/main" id="{BCC5C72E-DA8F-4E0D-A5D4-441C8C00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4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3" y="3657600"/>
            <a:ext cx="378825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cdn-images-1.medium.com/max/1600/1*CqWBhKva7Pze8VZHXJW-4w.jpeg">
            <a:extLst>
              <a:ext uri="{FF2B5EF4-FFF2-40B4-BE49-F238E27FC236}">
                <a16:creationId xmlns:a16="http://schemas.microsoft.com/office/drawing/2014/main" id="{B5EDA9AD-FBD7-4CF7-8A72-A783138D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4000"/>
                    </a14:imgEffect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072364"/>
            <a:ext cx="4188820" cy="235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image.shutterstock.com/image-photo/dutch-cows-meadows-by-urkflevoland-260nw-484013230.jpg">
            <a:extLst>
              <a:ext uri="{FF2B5EF4-FFF2-40B4-BE49-F238E27FC236}">
                <a16:creationId xmlns:a16="http://schemas.microsoft.com/office/drawing/2014/main" id="{B2315689-F13B-444F-A6DC-17F12FD09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000"/>
                    </a14:imgEffect>
                    <a14:imgEffect>
                      <a14:saturation sat="109000"/>
                    </a14:imgEffect>
                    <a14:imgEffect>
                      <a14:brightnessContrast bright="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97"/>
          <a:stretch/>
        </p:blipFill>
        <p:spPr bwMode="auto">
          <a:xfrm>
            <a:off x="4419600" y="4040768"/>
            <a:ext cx="4516148" cy="24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www.globemilk.com/img/home/chain/thumbnail/77">
            <a:extLst>
              <a:ext uri="{FF2B5EF4-FFF2-40B4-BE49-F238E27FC236}">
                <a16:creationId xmlns:a16="http://schemas.microsoft.com/office/drawing/2014/main" id="{07C1B5E2-7796-47FA-9B09-1422D4C5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2000"/>
                    </a14:imgEffect>
                    <a14:imgEffect>
                      <a14:saturation sat="107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19" y="1072364"/>
            <a:ext cx="3181509" cy="31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7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115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9" y="1371600"/>
            <a:ext cx="8651842" cy="487427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1980A9-A936-4474-9917-182AEC1C53B6}"/>
              </a:ext>
            </a:extLst>
          </p:cNvPr>
          <p:cNvSpPr txBox="1">
            <a:spLocks/>
          </p:cNvSpPr>
          <p:nvPr/>
        </p:nvSpPr>
        <p:spPr>
          <a:xfrm>
            <a:off x="685800" y="286541"/>
            <a:ext cx="7772400" cy="93265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Brick/Block vs. Wood Construction</a:t>
            </a:r>
          </a:p>
        </p:txBody>
      </p:sp>
    </p:spTree>
    <p:extLst>
      <p:ext uri="{BB962C8B-B14F-4D97-AF65-F5344CB8AC3E}">
        <p14:creationId xmlns:p14="http://schemas.microsoft.com/office/powerpoint/2010/main" val="2332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" y="417084"/>
            <a:ext cx="2133600" cy="2133600"/>
          </a:xfrm>
        </p:spPr>
        <p:txBody>
          <a:bodyPr>
            <a:normAutofit/>
          </a:bodyPr>
          <a:lstStyle/>
          <a:p>
            <a:r>
              <a:rPr lang="en-US" sz="3200" dirty="0"/>
              <a:t>Groningen and North Sea gas and oil reserves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" y="6549168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</a:schemeClr>
                </a:solidFill>
              </a:rPr>
              <a:t>Source: https://worldview.stratfor.com/article/netherlands-conditions-are-ripe-protest</a:t>
            </a:r>
          </a:p>
        </p:txBody>
      </p:sp>
      <p:pic>
        <p:nvPicPr>
          <p:cNvPr id="12290" name="Picture 2" descr="A Dutch Angle on Protest in Europe">
            <a:extLst>
              <a:ext uri="{FF2B5EF4-FFF2-40B4-BE49-F238E27FC236}">
                <a16:creationId xmlns:a16="http://schemas.microsoft.com/office/drawing/2014/main" id="{C5BCD344-6921-457B-A336-77E0DD931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r="3825" b="2974"/>
          <a:stretch/>
        </p:blipFill>
        <p:spPr bwMode="auto">
          <a:xfrm>
            <a:off x="2743200" y="189931"/>
            <a:ext cx="6172200" cy="63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Dutch Angle on Protest in Europe">
            <a:extLst>
              <a:ext uri="{FF2B5EF4-FFF2-40B4-BE49-F238E27FC236}">
                <a16:creationId xmlns:a16="http://schemas.microsoft.com/office/drawing/2014/main" id="{8819EF46-5231-4F2A-9FC2-27A4AA908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" t="4566" r="87790" b="90298"/>
          <a:stretch/>
        </p:blipFill>
        <p:spPr bwMode="auto">
          <a:xfrm>
            <a:off x="2133600" y="4803962"/>
            <a:ext cx="1866901" cy="98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1460B3-717F-437E-A4CD-E948D0467EC4}"/>
              </a:ext>
            </a:extLst>
          </p:cNvPr>
          <p:cNvSpPr/>
          <p:nvPr/>
        </p:nvSpPr>
        <p:spPr>
          <a:xfrm>
            <a:off x="2743200" y="189930"/>
            <a:ext cx="990600" cy="495870"/>
          </a:xfrm>
          <a:prstGeom prst="rect">
            <a:avLst/>
          </a:prstGeom>
          <a:solidFill>
            <a:srgbClr val="579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827786-577E-4A68-9C11-9B238D2BE528}"/>
              </a:ext>
            </a:extLst>
          </p:cNvPr>
          <p:cNvSpPr/>
          <p:nvPr/>
        </p:nvSpPr>
        <p:spPr>
          <a:xfrm>
            <a:off x="4838700" y="574400"/>
            <a:ext cx="342900" cy="338554"/>
          </a:xfrm>
          <a:prstGeom prst="rect">
            <a:avLst/>
          </a:prstGeom>
          <a:solidFill>
            <a:srgbClr val="579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F6E847B-AB07-4288-B9D1-554487121D63}"/>
              </a:ext>
            </a:extLst>
          </p:cNvPr>
          <p:cNvSpPr/>
          <p:nvPr/>
        </p:nvSpPr>
        <p:spPr>
          <a:xfrm>
            <a:off x="7441413" y="1921528"/>
            <a:ext cx="404397" cy="195759"/>
          </a:xfrm>
          <a:custGeom>
            <a:avLst/>
            <a:gdLst>
              <a:gd name="connsiteX0" fmla="*/ 0 w 404397"/>
              <a:gd name="connsiteY0" fmla="*/ 12879 h 195759"/>
              <a:gd name="connsiteX1" fmla="*/ 18030 w 404397"/>
              <a:gd name="connsiteY1" fmla="*/ 69546 h 195759"/>
              <a:gd name="connsiteX2" fmla="*/ 5152 w 404397"/>
              <a:gd name="connsiteY2" fmla="*/ 133940 h 195759"/>
              <a:gd name="connsiteX3" fmla="*/ 64394 w 404397"/>
              <a:gd name="connsiteY3" fmla="*/ 162274 h 195759"/>
              <a:gd name="connsiteX4" fmla="*/ 273032 w 404397"/>
              <a:gd name="connsiteY4" fmla="*/ 195759 h 195759"/>
              <a:gd name="connsiteX5" fmla="*/ 388942 w 404397"/>
              <a:gd name="connsiteY5" fmla="*/ 149395 h 195759"/>
              <a:gd name="connsiteX6" fmla="*/ 404397 w 404397"/>
              <a:gd name="connsiteY6" fmla="*/ 115910 h 195759"/>
              <a:gd name="connsiteX7" fmla="*/ 378639 w 404397"/>
              <a:gd name="connsiteY7" fmla="*/ 18030 h 195759"/>
              <a:gd name="connsiteX8" fmla="*/ 61819 w 404397"/>
              <a:gd name="connsiteY8" fmla="*/ 0 h 1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397" h="195759">
                <a:moveTo>
                  <a:pt x="0" y="12879"/>
                </a:moveTo>
                <a:lnTo>
                  <a:pt x="18030" y="69546"/>
                </a:lnTo>
                <a:lnTo>
                  <a:pt x="5152" y="133940"/>
                </a:lnTo>
                <a:lnTo>
                  <a:pt x="64394" y="162274"/>
                </a:lnTo>
                <a:lnTo>
                  <a:pt x="273032" y="195759"/>
                </a:lnTo>
                <a:lnTo>
                  <a:pt x="388942" y="149395"/>
                </a:lnTo>
                <a:lnTo>
                  <a:pt x="404397" y="115910"/>
                </a:lnTo>
                <a:lnTo>
                  <a:pt x="378639" y="18030"/>
                </a:lnTo>
                <a:lnTo>
                  <a:pt x="61819" y="0"/>
                </a:lnTo>
              </a:path>
            </a:pathLst>
          </a:custGeom>
          <a:solidFill>
            <a:srgbClr val="E02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00E8A5-C634-42C3-AF70-D1CCF5832B6B}"/>
              </a:ext>
            </a:extLst>
          </p:cNvPr>
          <p:cNvSpPr/>
          <p:nvPr/>
        </p:nvSpPr>
        <p:spPr>
          <a:xfrm>
            <a:off x="7346110" y="1903497"/>
            <a:ext cx="115910" cy="177729"/>
          </a:xfrm>
          <a:custGeom>
            <a:avLst/>
            <a:gdLst>
              <a:gd name="connsiteX0" fmla="*/ 0 w 115910"/>
              <a:gd name="connsiteY0" fmla="*/ 141668 h 177729"/>
              <a:gd name="connsiteX1" fmla="*/ 90152 w 115910"/>
              <a:gd name="connsiteY1" fmla="*/ 177729 h 177729"/>
              <a:gd name="connsiteX2" fmla="*/ 115910 w 115910"/>
              <a:gd name="connsiteY2" fmla="*/ 77274 h 177729"/>
              <a:gd name="connsiteX3" fmla="*/ 87577 w 115910"/>
              <a:gd name="connsiteY3" fmla="*/ 10304 h 177729"/>
              <a:gd name="connsiteX4" fmla="*/ 10303 w 115910"/>
              <a:gd name="connsiteY4" fmla="*/ 0 h 177729"/>
              <a:gd name="connsiteX5" fmla="*/ 0 w 115910"/>
              <a:gd name="connsiteY5" fmla="*/ 141668 h 17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910" h="177729">
                <a:moveTo>
                  <a:pt x="0" y="141668"/>
                </a:moveTo>
                <a:lnTo>
                  <a:pt x="90152" y="177729"/>
                </a:lnTo>
                <a:lnTo>
                  <a:pt x="115910" y="77274"/>
                </a:lnTo>
                <a:lnTo>
                  <a:pt x="87577" y="10304"/>
                </a:lnTo>
                <a:lnTo>
                  <a:pt x="10303" y="0"/>
                </a:lnTo>
                <a:lnTo>
                  <a:pt x="0" y="141668"/>
                </a:lnTo>
                <a:close/>
              </a:path>
            </a:pathLst>
          </a:custGeom>
          <a:solidFill>
            <a:srgbClr val="6D9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6C22ACE-3126-4C75-BCDF-D4F86CCD159D}"/>
              </a:ext>
            </a:extLst>
          </p:cNvPr>
          <p:cNvSpPr/>
          <p:nvPr/>
        </p:nvSpPr>
        <p:spPr>
          <a:xfrm>
            <a:off x="7822950" y="1957589"/>
            <a:ext cx="115910" cy="177729"/>
          </a:xfrm>
          <a:custGeom>
            <a:avLst/>
            <a:gdLst>
              <a:gd name="connsiteX0" fmla="*/ 0 w 115910"/>
              <a:gd name="connsiteY0" fmla="*/ 141668 h 177729"/>
              <a:gd name="connsiteX1" fmla="*/ 90152 w 115910"/>
              <a:gd name="connsiteY1" fmla="*/ 177729 h 177729"/>
              <a:gd name="connsiteX2" fmla="*/ 115910 w 115910"/>
              <a:gd name="connsiteY2" fmla="*/ 77274 h 177729"/>
              <a:gd name="connsiteX3" fmla="*/ 87577 w 115910"/>
              <a:gd name="connsiteY3" fmla="*/ 10304 h 177729"/>
              <a:gd name="connsiteX4" fmla="*/ 10303 w 115910"/>
              <a:gd name="connsiteY4" fmla="*/ 0 h 177729"/>
              <a:gd name="connsiteX5" fmla="*/ 0 w 115910"/>
              <a:gd name="connsiteY5" fmla="*/ 141668 h 17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910" h="177729">
                <a:moveTo>
                  <a:pt x="0" y="141668"/>
                </a:moveTo>
                <a:lnTo>
                  <a:pt x="90152" y="177729"/>
                </a:lnTo>
                <a:lnTo>
                  <a:pt x="115910" y="77274"/>
                </a:lnTo>
                <a:lnTo>
                  <a:pt x="87577" y="10304"/>
                </a:lnTo>
                <a:lnTo>
                  <a:pt x="10303" y="0"/>
                </a:lnTo>
                <a:lnTo>
                  <a:pt x="0" y="141668"/>
                </a:lnTo>
                <a:close/>
              </a:path>
            </a:pathLst>
          </a:custGeom>
          <a:solidFill>
            <a:srgbClr val="6D9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22567-5BE1-4F02-9690-5D701C24193A}"/>
              </a:ext>
            </a:extLst>
          </p:cNvPr>
          <p:cNvSpPr txBox="1"/>
          <p:nvPr/>
        </p:nvSpPr>
        <p:spPr>
          <a:xfrm>
            <a:off x="2895600" y="165649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North Sea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0CACC-EA6E-48CE-A397-D1616AC326F3}"/>
              </a:ext>
            </a:extLst>
          </p:cNvPr>
          <p:cNvSpPr txBox="1"/>
          <p:nvPr/>
        </p:nvSpPr>
        <p:spPr>
          <a:xfrm>
            <a:off x="7389260" y="1681116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Groningen</a:t>
            </a:r>
          </a:p>
        </p:txBody>
      </p:sp>
    </p:spTree>
    <p:extLst>
      <p:ext uri="{BB962C8B-B14F-4D97-AF65-F5344CB8AC3E}">
        <p14:creationId xmlns:p14="http://schemas.microsoft.com/office/powerpoint/2010/main" val="13795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2011362"/>
          </a:xfrm>
        </p:spPr>
        <p:txBody>
          <a:bodyPr>
            <a:normAutofit fontScale="90000"/>
          </a:bodyPr>
          <a:lstStyle/>
          <a:p>
            <a:r>
              <a:rPr lang="en-US" dirty="0"/>
              <a:t>Location of </a:t>
            </a:r>
            <a:br>
              <a:rPr lang="en-US" dirty="0"/>
            </a:br>
            <a:r>
              <a:rPr lang="en-US" dirty="0"/>
              <a:t>Coal Mines </a:t>
            </a:r>
            <a:br>
              <a:rPr lang="en-US" dirty="0"/>
            </a:br>
            <a:r>
              <a:rPr lang="en-US" dirty="0"/>
              <a:t>in Limburg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20000"/>
                    </a14:imgEffect>
                    <a14:imgEffect>
                      <a14:brightnessContrast bright="-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27" y="186117"/>
            <a:ext cx="4419600" cy="648576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C4FDF-C285-4572-8EC4-4A9BA766F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3" y="2743200"/>
            <a:ext cx="3429000" cy="36690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1C1AE-15F4-4A24-897E-F66B742F075A}"/>
              </a:ext>
            </a:extLst>
          </p:cNvPr>
          <p:cNvSpPr/>
          <p:nvPr/>
        </p:nvSpPr>
        <p:spPr>
          <a:xfrm>
            <a:off x="2188770" y="5492116"/>
            <a:ext cx="723900" cy="87572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B9605C-9987-41E8-BCAA-E87431C45C94}"/>
              </a:ext>
            </a:extLst>
          </p:cNvPr>
          <p:cNvSpPr/>
          <p:nvPr/>
        </p:nvSpPr>
        <p:spPr>
          <a:xfrm>
            <a:off x="6199632" y="3328416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F8B1E5-EA1F-4E93-B110-13AD68988756}"/>
              </a:ext>
            </a:extLst>
          </p:cNvPr>
          <p:cNvSpPr/>
          <p:nvPr/>
        </p:nvSpPr>
        <p:spPr>
          <a:xfrm>
            <a:off x="8026647" y="3997935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765D0C-26A6-459E-9734-44AA9078879E}"/>
              </a:ext>
            </a:extLst>
          </p:cNvPr>
          <p:cNvSpPr/>
          <p:nvPr/>
        </p:nvSpPr>
        <p:spPr>
          <a:xfrm>
            <a:off x="7955392" y="651136"/>
            <a:ext cx="320040" cy="32004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AFDC40-8F32-43BE-BBFF-4F08E2E26BC9}"/>
              </a:ext>
            </a:extLst>
          </p:cNvPr>
          <p:cNvSpPr/>
          <p:nvPr/>
        </p:nvSpPr>
        <p:spPr>
          <a:xfrm>
            <a:off x="8010768" y="4236567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7E70E9-196D-4048-95F8-02C296B7ABB2}"/>
              </a:ext>
            </a:extLst>
          </p:cNvPr>
          <p:cNvSpPr/>
          <p:nvPr/>
        </p:nvSpPr>
        <p:spPr>
          <a:xfrm>
            <a:off x="8200356" y="4690946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E654B0-3A02-4E46-AB1C-F0EF479054C5}"/>
              </a:ext>
            </a:extLst>
          </p:cNvPr>
          <p:cNvSpPr/>
          <p:nvPr/>
        </p:nvSpPr>
        <p:spPr>
          <a:xfrm>
            <a:off x="7891357" y="4734186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C102A0-7347-48A3-A78D-972E80969E37}"/>
              </a:ext>
            </a:extLst>
          </p:cNvPr>
          <p:cNvSpPr/>
          <p:nvPr/>
        </p:nvSpPr>
        <p:spPr>
          <a:xfrm>
            <a:off x="7836520" y="4477995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695E5F-EF6A-40EF-83B5-6472BE9DDD3A}"/>
              </a:ext>
            </a:extLst>
          </p:cNvPr>
          <p:cNvSpPr/>
          <p:nvPr/>
        </p:nvSpPr>
        <p:spPr>
          <a:xfrm>
            <a:off x="7699360" y="4287587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6A9A39-11CB-4282-81B3-0F5B95AAC1F2}"/>
              </a:ext>
            </a:extLst>
          </p:cNvPr>
          <p:cNvSpPr/>
          <p:nvPr/>
        </p:nvSpPr>
        <p:spPr>
          <a:xfrm>
            <a:off x="7507363" y="4340835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A193D2-D0DD-4FC0-B5D3-BE2C5CCA453A}"/>
              </a:ext>
            </a:extLst>
          </p:cNvPr>
          <p:cNvSpPr/>
          <p:nvPr/>
        </p:nvSpPr>
        <p:spPr>
          <a:xfrm>
            <a:off x="7562200" y="4041175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8B7EE8-460A-49F0-8E13-891BDF570310}"/>
              </a:ext>
            </a:extLst>
          </p:cNvPr>
          <p:cNvSpPr/>
          <p:nvPr/>
        </p:nvSpPr>
        <p:spPr>
          <a:xfrm>
            <a:off x="7285551" y="4098992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1722F8-1C32-412E-B8F5-1558CA4B192B}"/>
              </a:ext>
            </a:extLst>
          </p:cNvPr>
          <p:cNvSpPr/>
          <p:nvPr/>
        </p:nvSpPr>
        <p:spPr>
          <a:xfrm>
            <a:off x="7031389" y="3886200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953993-273C-48F0-8237-ED2D791F8D63}"/>
              </a:ext>
            </a:extLst>
          </p:cNvPr>
          <p:cNvSpPr/>
          <p:nvPr/>
        </p:nvSpPr>
        <p:spPr>
          <a:xfrm>
            <a:off x="7305709" y="3547872"/>
            <a:ext cx="274320" cy="2743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0312"/>
          </a:xfrm>
        </p:spPr>
        <p:txBody>
          <a:bodyPr>
            <a:normAutofit fontScale="90000"/>
          </a:bodyPr>
          <a:lstStyle/>
          <a:p>
            <a:r>
              <a:rPr lang="en-US" dirty="0"/>
              <a:t>Coal 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CBC43-4B16-4681-B4E8-E45ED51E1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543800" cy="511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B1AFE4-BEAF-4AE0-9B6C-C94067E7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0"/>
            <a:ext cx="1267002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DD4F-AD44-4A50-A6BF-81069FD3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/>
              <a:t>End of show</a:t>
            </a:r>
          </a:p>
        </p:txBody>
      </p:sp>
    </p:spTree>
    <p:extLst>
      <p:ext uri="{BB962C8B-B14F-4D97-AF65-F5344CB8AC3E}">
        <p14:creationId xmlns:p14="http://schemas.microsoft.com/office/powerpoint/2010/main" val="40650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Belongs w Belgian split map in politics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42" y="1600200"/>
            <a:ext cx="2525146" cy="294441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3E09552-4524-41CB-AC75-3DB9B433B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7235" y="2057400"/>
            <a:ext cx="5948395" cy="41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1"/>
            <a:ext cx="2706215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0"/>
            <a:ext cx="6803600" cy="44880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457200"/>
            <a:ext cx="838200" cy="762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0" y="990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Zuider Zee, around 1250 AD (below) and today (left)</a:t>
            </a:r>
          </a:p>
        </p:txBody>
      </p:sp>
    </p:spTree>
    <p:extLst>
      <p:ext uri="{BB962C8B-B14F-4D97-AF65-F5344CB8AC3E}">
        <p14:creationId xmlns:p14="http://schemas.microsoft.com/office/powerpoint/2010/main" val="1815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67591"/>
            <a:ext cx="5715000" cy="59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Terp</a:t>
            </a:r>
            <a:r>
              <a:rPr lang="en-US" dirty="0" smtClean="0"/>
              <a:t>, Friesland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15281"/>
            <a:ext cx="5715000" cy="4495800"/>
          </a:xfrm>
        </p:spPr>
      </p:pic>
    </p:spTree>
    <p:extLst>
      <p:ext uri="{BB962C8B-B14F-4D97-AF65-F5344CB8AC3E}">
        <p14:creationId xmlns:p14="http://schemas.microsoft.com/office/powerpoint/2010/main" val="267274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Reclaiming the Land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A1FD39-2B52-4AD0-8895-F57C10F526C4}"/>
              </a:ext>
            </a:extLst>
          </p:cNvPr>
          <p:cNvSpPr txBox="1">
            <a:spLocks/>
          </p:cNvSpPr>
          <p:nvPr/>
        </p:nvSpPr>
        <p:spPr>
          <a:xfrm>
            <a:off x="3679794" y="1922791"/>
            <a:ext cx="4854606" cy="1685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hlinkClick r:id="rId2"/>
              </a:rPr>
              <a:t>https://www.youtube.com/watch?v=n3Dzz0vSabI</a:t>
            </a:r>
            <a:r>
              <a:rPr lang="en-US" sz="1600" u="sng" dirty="0"/>
              <a:t/>
            </a:r>
            <a:br>
              <a:rPr lang="en-US" sz="1600" u="sng" dirty="0"/>
            </a:br>
            <a:r>
              <a:rPr lang="en-US" sz="1200" dirty="0"/>
              <a:t>runtime 3:38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A153AD-FF48-43A8-A0FF-7AEF7C0D45B7}"/>
              </a:ext>
            </a:extLst>
          </p:cNvPr>
          <p:cNvSpPr txBox="1">
            <a:spLocks/>
          </p:cNvSpPr>
          <p:nvPr/>
        </p:nvSpPr>
        <p:spPr>
          <a:xfrm>
            <a:off x="3679794" y="3978677"/>
            <a:ext cx="4671874" cy="669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hlinkClick r:id="rId3"/>
              </a:rPr>
              <a:t>https://www.youtube.com/watch?v=NQKbTWnSOYo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200" dirty="0"/>
              <a:t>runtime 1:25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D38E23-9304-4DAA-8BB5-95CB96D5E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4" y="1749759"/>
            <a:ext cx="2743200" cy="1539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99EE55-3CBF-4458-A103-9793729C8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4" y="3733800"/>
            <a:ext cx="2743200" cy="15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27214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52400"/>
            <a:ext cx="3429000" cy="36690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7112" y="932156"/>
            <a:ext cx="1097280" cy="109728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3.bp.blogspot.com/-ouX4GDMOHaU/V1c-eo_W4qI/AAAAAAAAJM8/ITNVzLzJKFwGCBcM_erBumO90H33NMdIACKgB/s1600/Blog2016Jun-1.jpg">
            <a:extLst>
              <a:ext uri="{FF2B5EF4-FFF2-40B4-BE49-F238E27FC236}">
                <a16:creationId xmlns:a16="http://schemas.microsoft.com/office/drawing/2014/main" id="{E6DBCDCF-79CF-4B3A-AA29-48ADEAD72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43200"/>
            <a:ext cx="753248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DFC16-7E29-4A83-AF28-DB52A779C12B}"/>
              </a:ext>
            </a:extLst>
          </p:cNvPr>
          <p:cNvSpPr txBox="1"/>
          <p:nvPr/>
        </p:nvSpPr>
        <p:spPr>
          <a:xfrm>
            <a:off x="4114800" y="320708"/>
            <a:ext cx="466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Zuider Zee to Ijsselmeer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1389E-BF7D-42FA-851F-EE5E4E91215B}"/>
              </a:ext>
            </a:extLst>
          </p:cNvPr>
          <p:cNvSpPr txBox="1"/>
          <p:nvPr/>
        </p:nvSpPr>
        <p:spPr>
          <a:xfrm>
            <a:off x="1895484" y="6649658"/>
            <a:ext cx="609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https://skutsjezonderzorg.blogspot.com/2016/06/the-old-zuiderzee-coast.html</a:t>
            </a:r>
          </a:p>
        </p:txBody>
      </p:sp>
    </p:spTree>
    <p:extLst>
      <p:ext uri="{BB962C8B-B14F-4D97-AF65-F5344CB8AC3E}">
        <p14:creationId xmlns:p14="http://schemas.microsoft.com/office/powerpoint/2010/main" val="30023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24000"/>
            <a:ext cx="5274511" cy="5026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320708"/>
            <a:ext cx="466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Zuider Zee to Ijsselmeer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FA3AC-A868-48D6-8C6E-8ACABE25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52400"/>
            <a:ext cx="3429000" cy="3669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966990-7A81-419B-8688-2E253DA18F28}"/>
              </a:ext>
            </a:extLst>
          </p:cNvPr>
          <p:cNvSpPr/>
          <p:nvPr/>
        </p:nvSpPr>
        <p:spPr>
          <a:xfrm>
            <a:off x="1407112" y="932156"/>
            <a:ext cx="1097280" cy="109728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4902357" cy="5840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C9CFE8-C79C-4750-9027-D028A5684B71}"/>
              </a:ext>
            </a:extLst>
          </p:cNvPr>
          <p:cNvSpPr txBox="1"/>
          <p:nvPr/>
        </p:nvSpPr>
        <p:spPr>
          <a:xfrm>
            <a:off x="4114800" y="320708"/>
            <a:ext cx="466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Zuider Zee to Ijsselmeer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/>
          <a:stretch/>
        </p:blipFill>
        <p:spPr>
          <a:xfrm>
            <a:off x="4822482" y="3216440"/>
            <a:ext cx="4114800" cy="2697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95696-65C9-4642-9C49-1FAB1A99C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9000"/>
                    </a14:imgEffect>
                    <a14:imgEffect>
                      <a14:brightnessContrast bright="-3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2482" y="1538825"/>
            <a:ext cx="4114800" cy="220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18843</TotalTime>
  <Words>292</Words>
  <Application>Microsoft Office PowerPoint</Application>
  <PresentationFormat>On-screen Show (4:3)</PresentationFormat>
  <Paragraphs>76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 Physical and Environmental  Geography of the Netherlands</vt:lpstr>
      <vt:lpstr>PowerPoint Presentation</vt:lpstr>
      <vt:lpstr>PowerPoint Presentation</vt:lpstr>
      <vt:lpstr>Terp, Friesland</vt:lpstr>
      <vt:lpstr>Reclaiming the Land</vt:lpstr>
      <vt:lpstr>Water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Eastern Scheldt storm surge barrier</vt:lpstr>
      <vt:lpstr>Maeslantkering barrier near Rotterdam</vt:lpstr>
      <vt:lpstr>Benthemplein, Rotterdam</vt:lpstr>
      <vt:lpstr>PowerPoint Presentation</vt:lpstr>
      <vt:lpstr>PowerPoint Presentation</vt:lpstr>
      <vt:lpstr>PowerPoint Presentation</vt:lpstr>
      <vt:lpstr>Landforms and Ecosystems</vt:lpstr>
      <vt:lpstr>Landscape Regions</vt:lpstr>
      <vt:lpstr>Topography and Elevation</vt:lpstr>
      <vt:lpstr>PowerPoint Presentation</vt:lpstr>
      <vt:lpstr>PowerPoint Presentation</vt:lpstr>
      <vt:lpstr>Mimicking Nature: Building Dunes</vt:lpstr>
      <vt:lpstr>Climate</vt:lpstr>
      <vt:lpstr>PowerPoint Presentation</vt:lpstr>
      <vt:lpstr>PowerPoint Presentation</vt:lpstr>
      <vt:lpstr>PowerPoint Presentation</vt:lpstr>
      <vt:lpstr>PowerPoint Presentation</vt:lpstr>
      <vt:lpstr>Climograph Data Note: Data is non-metric and shown in Fahrenheit ° and inches to facilitate comparison to Boston.</vt:lpstr>
      <vt:lpstr>Natural Resources</vt:lpstr>
      <vt:lpstr>Dairy Cows in the Netherlands </vt:lpstr>
      <vt:lpstr>PowerPoint Presentation</vt:lpstr>
      <vt:lpstr>Groningen and North Sea gas and oil reserves</vt:lpstr>
      <vt:lpstr>Location of  Coal Mines  in Limburg</vt:lpstr>
      <vt:lpstr>Coal Production</vt:lpstr>
      <vt:lpstr>End of show</vt:lpstr>
      <vt:lpstr>Belongs w Belgian split map in politics</vt:lpstr>
      <vt:lpstr>PowerPoint Presentation</vt:lpstr>
      <vt:lpstr>PowerPoint Presentation</vt:lpstr>
    </vt:vector>
  </TitlesOfParts>
  <Company>Framingham State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Environments of Europe</dc:title>
  <dc:creator>Administrator</dc:creator>
  <cp:lastModifiedBy>Judith Otto</cp:lastModifiedBy>
  <cp:revision>142</cp:revision>
  <dcterms:created xsi:type="dcterms:W3CDTF">2008-09-08T21:06:32Z</dcterms:created>
  <dcterms:modified xsi:type="dcterms:W3CDTF">2018-07-06T18:01:59Z</dcterms:modified>
</cp:coreProperties>
</file>