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306" r:id="rId5"/>
    <p:sldId id="298" r:id="rId6"/>
    <p:sldId id="299" r:id="rId7"/>
    <p:sldId id="300" r:id="rId8"/>
    <p:sldId id="301" r:id="rId9"/>
    <p:sldId id="307" r:id="rId10"/>
    <p:sldId id="308" r:id="rId11"/>
    <p:sldId id="309" r:id="rId12"/>
    <p:sldId id="317" r:id="rId13"/>
    <p:sldId id="302" r:id="rId14"/>
    <p:sldId id="273" r:id="rId15"/>
    <p:sldId id="315" r:id="rId16"/>
    <p:sldId id="316" r:id="rId17"/>
    <p:sldId id="279" r:id="rId18"/>
    <p:sldId id="295" r:id="rId19"/>
    <p:sldId id="310" r:id="rId20"/>
    <p:sldId id="303" r:id="rId21"/>
    <p:sldId id="304" r:id="rId22"/>
    <p:sldId id="289" r:id="rId23"/>
    <p:sldId id="305" r:id="rId24"/>
    <p:sldId id="311" r:id="rId25"/>
    <p:sldId id="313" r:id="rId26"/>
    <p:sldId id="314" r:id="rId27"/>
    <p:sldId id="278" r:id="rId2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7DC69-002F-44A3-9760-A21AD757C3D6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1794-BE4E-4461-B887-3D3A21EC3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and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400800"/>
            <a:ext cx="4216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http://www.geonames.org/NL/largest-cities-in-netherlands.html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477A56-E139-4176-9CA8-BF6FB513E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89678"/>
              </p:ext>
            </p:extLst>
          </p:nvPr>
        </p:nvGraphicFramePr>
        <p:xfrm>
          <a:off x="1981200" y="1905000"/>
          <a:ext cx="5022850" cy="3259281"/>
        </p:xfrm>
        <a:graphic>
          <a:graphicData uri="http://schemas.openxmlformats.org/drawingml/2006/table">
            <a:tbl>
              <a:tblPr/>
              <a:tblGrid>
                <a:gridCol w="544435">
                  <a:extLst>
                    <a:ext uri="{9D8B030D-6E8A-4147-A177-3AD203B41FA5}">
                      <a16:colId xmlns:a16="http://schemas.microsoft.com/office/drawing/2014/main" val="2714264875"/>
                    </a:ext>
                  </a:extLst>
                </a:gridCol>
                <a:gridCol w="3003172">
                  <a:extLst>
                    <a:ext uri="{9D8B030D-6E8A-4147-A177-3AD203B41FA5}">
                      <a16:colId xmlns:a16="http://schemas.microsoft.com/office/drawing/2014/main" val="2250993240"/>
                    </a:ext>
                  </a:extLst>
                </a:gridCol>
                <a:gridCol w="1475243">
                  <a:extLst>
                    <a:ext uri="{9D8B030D-6E8A-4147-A177-3AD203B41FA5}">
                      <a16:colId xmlns:a16="http://schemas.microsoft.com/office/drawing/2014/main" val="188149272"/>
                    </a:ext>
                  </a:extLst>
                </a:gridCol>
              </a:tblGrid>
              <a:tr h="37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Population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81296"/>
                  </a:ext>
                </a:extLst>
              </a:tr>
              <a:tr h="288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Amsterdam, North Holland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741,636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89399"/>
                  </a:ext>
                </a:extLst>
              </a:tr>
              <a:tr h="288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Rotterdam, South Holland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598,199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571640"/>
                  </a:ext>
                </a:extLst>
              </a:tr>
              <a:tr h="288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The Hague, South Holland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474,292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15886"/>
                  </a:ext>
                </a:extLst>
              </a:tr>
              <a:tr h="288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Utrecht, Utrecht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290,529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53433"/>
                  </a:ext>
                </a:extLst>
              </a:tr>
              <a:tr h="288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Eindhoven, North Brabant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209,620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67863"/>
                  </a:ext>
                </a:extLst>
              </a:tr>
              <a:tr h="288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Tilburg, North Brabant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199,613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32865"/>
                  </a:ext>
                </a:extLst>
              </a:tr>
              <a:tr h="288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Groningen, Groningen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181,194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95593"/>
                  </a:ext>
                </a:extLst>
              </a:tr>
              <a:tr h="288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Almere Stad, Flevoland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176,432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70726"/>
                  </a:ext>
                </a:extLst>
              </a:tr>
              <a:tr h="288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Breda, North Brabant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167,673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349330"/>
                  </a:ext>
                </a:extLst>
              </a:tr>
              <a:tr h="288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Nijmegen, Gelderland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158,732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0030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9311356-97DA-41AB-AA72-73753639F048}"/>
              </a:ext>
            </a:extLst>
          </p:cNvPr>
          <p:cNvSpPr txBox="1">
            <a:spLocks/>
          </p:cNvSpPr>
          <p:nvPr/>
        </p:nvSpPr>
        <p:spPr>
          <a:xfrm>
            <a:off x="152400" y="668481"/>
            <a:ext cx="8839200" cy="79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Netherlands most populated cities</a:t>
            </a:r>
          </a:p>
        </p:txBody>
      </p:sp>
    </p:spTree>
    <p:extLst>
      <p:ext uri="{BB962C8B-B14F-4D97-AF65-F5344CB8AC3E}">
        <p14:creationId xmlns:p14="http://schemas.microsoft.com/office/powerpoint/2010/main" val="19388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24" y="147635"/>
            <a:ext cx="5486400" cy="6433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9085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Source: PBL Netherlands Environmental Assessment Agency, Cities in the Netherlands, 2016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CCE5A7-473D-48B8-9FCA-6569C96A3BA5}"/>
              </a:ext>
            </a:extLst>
          </p:cNvPr>
          <p:cNvSpPr txBox="1">
            <a:spLocks/>
          </p:cNvSpPr>
          <p:nvPr/>
        </p:nvSpPr>
        <p:spPr>
          <a:xfrm>
            <a:off x="0" y="361001"/>
            <a:ext cx="3429000" cy="2836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Netherlands’</a:t>
            </a:r>
            <a:br>
              <a:rPr lang="en-US" sz="3600" dirty="0"/>
            </a:br>
            <a:r>
              <a:rPr lang="en-US" sz="3600" dirty="0"/>
              <a:t>City Cores, Commuter Sheds, and </a:t>
            </a:r>
            <a:br>
              <a:rPr lang="en-US" sz="3600" dirty="0"/>
            </a:br>
            <a:r>
              <a:rPr lang="en-US" sz="3600" dirty="0"/>
              <a:t>Rural Areas</a:t>
            </a:r>
          </a:p>
        </p:txBody>
      </p:sp>
    </p:spTree>
    <p:extLst>
      <p:ext uri="{BB962C8B-B14F-4D97-AF65-F5344CB8AC3E}">
        <p14:creationId xmlns:p14="http://schemas.microsoft.com/office/powerpoint/2010/main" val="41426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urban inequalities: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Market-oriented urban policies</a:t>
            </a:r>
          </a:p>
          <a:p>
            <a:r>
              <a:rPr lang="en-US" dirty="0" smtClean="0"/>
              <a:t>Events and spectacles to attract the middle class</a:t>
            </a:r>
          </a:p>
          <a:p>
            <a:r>
              <a:rPr lang="en-US" dirty="0" smtClean="0"/>
              <a:t>Promotion of home ownership</a:t>
            </a:r>
          </a:p>
          <a:p>
            <a:r>
              <a:rPr lang="en-US" dirty="0" smtClean="0"/>
              <a:t>Integration into the global economy</a:t>
            </a:r>
          </a:p>
          <a:p>
            <a:r>
              <a:rPr lang="en-US" dirty="0" smtClean="0"/>
              <a:t>University students graduate and remain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/>
              <a:t>Population Growth and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292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Historical trends in European population growth: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463739"/>
              </p:ext>
            </p:extLst>
          </p:nvPr>
        </p:nvGraphicFramePr>
        <p:xfrm>
          <a:off x="457200" y="19050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(in 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400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Greeks and their colonies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Roman Empire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of Rom Empire; pandemics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 Death in 1340s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Industrial Revolution; </a:t>
                      </a:r>
                    </a:p>
                    <a:p>
                      <a:r>
                        <a:rPr lang="en-US" dirty="0"/>
                        <a:t>Great Migration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In-migration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7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Population Trend </a:t>
            </a:r>
            <a:br>
              <a:rPr lang="en-US" dirty="0" smtClean="0"/>
            </a:br>
            <a:r>
              <a:rPr lang="en-US" dirty="0" smtClean="0"/>
              <a:t>in Amsterdam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80" y="1600200"/>
            <a:ext cx="3527239" cy="4525963"/>
          </a:xfrm>
        </p:spPr>
      </p:pic>
    </p:spTree>
    <p:extLst>
      <p:ext uri="{BB962C8B-B14F-4D97-AF65-F5344CB8AC3E}">
        <p14:creationId xmlns:p14="http://schemas.microsoft.com/office/powerpoint/2010/main" val="41052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oYKMKP5Qz30/Wzpk7MZXpbI/AAAAAAAAxEY/_J1hdAw0zh48Tyq2KiVbtJxPPYkcNF2_ACL0BGAYYCw/h1673/2018-07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02425" cy="599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6096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Fertility rates over time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2055"/>
          <a:stretch/>
        </p:blipFill>
        <p:spPr>
          <a:xfrm>
            <a:off x="76200" y="914400"/>
            <a:ext cx="6934200" cy="536813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FCF01B-0CD0-403F-BC70-07F9BCD35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140000"/>
                    </a14:imgEffect>
                    <a14:imgEffect>
                      <a14:brightnessContrast bright="-3000" contrast="20000"/>
                    </a14:imgEffect>
                  </a14:imgLayer>
                </a14:imgProps>
              </a:ext>
            </a:extLst>
          </a:blip>
          <a:srcRect r="19293"/>
          <a:stretch/>
        </p:blipFill>
        <p:spPr>
          <a:xfrm>
            <a:off x="5791200" y="4343400"/>
            <a:ext cx="3276600" cy="229685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49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709055"/>
            <a:ext cx="8415528" cy="6148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148" y="57624"/>
            <a:ext cx="7710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Fertility rates by European NUTS regions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6EDA5-8E9E-4F82-B602-D8F8DBE72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3" r="85104" b="58106"/>
          <a:stretch/>
        </p:blipFill>
        <p:spPr>
          <a:xfrm>
            <a:off x="228600" y="1290321"/>
            <a:ext cx="2057400" cy="1933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F8682F-805B-480D-AC05-24C151A7354E}"/>
              </a:ext>
            </a:extLst>
          </p:cNvPr>
          <p:cNvSpPr txBox="1"/>
          <p:nvPr/>
        </p:nvSpPr>
        <p:spPr>
          <a:xfrm>
            <a:off x="736847" y="1379946"/>
            <a:ext cx="1367041" cy="175432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Under 1.2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1.2 up to 1.4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1.4 up to 1.6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1.6 up to 1.8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1.8 up to 2.0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2.0 and over</a:t>
            </a:r>
          </a:p>
        </p:txBody>
      </p:sp>
    </p:spTree>
    <p:extLst>
      <p:ext uri="{BB962C8B-B14F-4D97-AF65-F5344CB8AC3E}">
        <p14:creationId xmlns:p14="http://schemas.microsoft.com/office/powerpoint/2010/main" val="31864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90" r="67577"/>
          <a:stretch/>
        </p:blipFill>
        <p:spPr>
          <a:xfrm>
            <a:off x="1121664" y="1752600"/>
            <a:ext cx="2743200" cy="411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Demographic change in Amsterdam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4BB00-B03D-4195-BFF4-FE0C1A214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5" r="26925"/>
          <a:stretch/>
        </p:blipFill>
        <p:spPr>
          <a:xfrm>
            <a:off x="4044696" y="1746504"/>
            <a:ext cx="2438400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CCE3D-14D6-4CDB-83B7-76645EE17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04" r="792"/>
          <a:stretch/>
        </p:blipFill>
        <p:spPr>
          <a:xfrm>
            <a:off x="6669024" y="1746504"/>
            <a:ext cx="2362201" cy="411480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554D066-9BE3-4A73-97B0-B52DDD64F158}"/>
              </a:ext>
            </a:extLst>
          </p:cNvPr>
          <p:cNvSpPr txBox="1">
            <a:spLocks/>
          </p:cNvSpPr>
          <p:nvPr/>
        </p:nvSpPr>
        <p:spPr>
          <a:xfrm>
            <a:off x="1377696" y="6007893"/>
            <a:ext cx="7086600" cy="388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        1980                        2010                       2040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BD2043-0672-4E70-AD20-A7DF4D60AEA2}"/>
              </a:ext>
            </a:extLst>
          </p:cNvPr>
          <p:cNvCxnSpPr/>
          <p:nvPr/>
        </p:nvCxnSpPr>
        <p:spPr>
          <a:xfrm>
            <a:off x="262128" y="4209288"/>
            <a:ext cx="8686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9F28E0-D3AA-4EED-98D0-E19D6D22E9E2}"/>
              </a:ext>
            </a:extLst>
          </p:cNvPr>
          <p:cNvCxnSpPr/>
          <p:nvPr/>
        </p:nvCxnSpPr>
        <p:spPr>
          <a:xfrm>
            <a:off x="271272" y="3313176"/>
            <a:ext cx="8686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2">
            <a:extLst>
              <a:ext uri="{FF2B5EF4-FFF2-40B4-BE49-F238E27FC236}">
                <a16:creationId xmlns:a16="http://schemas.microsoft.com/office/drawing/2014/main" id="{7CAF0FFE-FB45-4F21-B8E1-4EBC1B7C9824}"/>
              </a:ext>
            </a:extLst>
          </p:cNvPr>
          <p:cNvSpPr txBox="1">
            <a:spLocks/>
          </p:cNvSpPr>
          <p:nvPr/>
        </p:nvSpPr>
        <p:spPr>
          <a:xfrm>
            <a:off x="0" y="1905000"/>
            <a:ext cx="1143000" cy="3587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Births/</a:t>
            </a:r>
            <a:br>
              <a:rPr lang="en-US" sz="1400" dirty="0"/>
            </a:br>
            <a:r>
              <a:rPr lang="en-US" sz="1400" dirty="0"/>
              <a:t>Deaths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Settling/</a:t>
            </a:r>
            <a:br>
              <a:rPr lang="en-US" sz="1400" dirty="0"/>
            </a:br>
            <a:r>
              <a:rPr lang="en-US" sz="1400" dirty="0"/>
              <a:t>Moving Away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Immigration/</a:t>
            </a:r>
            <a:br>
              <a:rPr lang="en-US" sz="1400" dirty="0"/>
            </a:br>
            <a:r>
              <a:rPr lang="en-US" sz="1400" dirty="0"/>
              <a:t>Emigration</a:t>
            </a:r>
          </a:p>
        </p:txBody>
      </p:sp>
    </p:spTree>
    <p:extLst>
      <p:ext uri="{BB962C8B-B14F-4D97-AF65-F5344CB8AC3E}">
        <p14:creationId xmlns:p14="http://schemas.microsoft.com/office/powerpoint/2010/main" val="1653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Key trends in the Netherlands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/>
              <a:t>Flat (low) population growth</a:t>
            </a:r>
          </a:p>
          <a:p>
            <a:r>
              <a:rPr lang="en-US" dirty="0"/>
              <a:t>More population growth in suburbs </a:t>
            </a:r>
            <a:br>
              <a:rPr lang="en-US" dirty="0"/>
            </a:br>
            <a:r>
              <a:rPr lang="en-US" dirty="0"/>
              <a:t>rather than in center cities </a:t>
            </a:r>
            <a:br>
              <a:rPr lang="en-US" dirty="0"/>
            </a:br>
            <a:r>
              <a:rPr lang="en-US" dirty="0"/>
              <a:t>(reversing past trend of urbanization)</a:t>
            </a:r>
          </a:p>
          <a:p>
            <a:r>
              <a:rPr lang="en-US" dirty="0"/>
              <a:t>Suburbanization of  poverty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656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Forecasted Population Change in NL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saturation sat="127000"/>
                    </a14:imgEffect>
                    <a14:imgEffect>
                      <a14:brightnessContrast bright="-4000"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3500" y="1091216"/>
            <a:ext cx="6477000" cy="5353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444862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Source: UN, World Population Projections, http://worldpopulationreview.com/countries/netherlands-population/ </a:t>
            </a:r>
          </a:p>
        </p:txBody>
      </p:sp>
    </p:spTree>
    <p:extLst>
      <p:ext uri="{BB962C8B-B14F-4D97-AF65-F5344CB8AC3E}">
        <p14:creationId xmlns:p14="http://schemas.microsoft.com/office/powerpoint/2010/main" val="17678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/>
              <a:t>Population Structure:</a:t>
            </a:r>
            <a:br>
              <a:rPr lang="en-US" dirty="0"/>
            </a:br>
            <a:r>
              <a:rPr lang="en-US" dirty="0"/>
              <a:t>Age and Sex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"/>
          <a:stretch/>
        </p:blipFill>
        <p:spPr>
          <a:xfrm>
            <a:off x="0" y="1628775"/>
            <a:ext cx="9144000" cy="43148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8F2931C-39D3-4E4E-8552-35B09BE87CB6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Population Pyramids</a:t>
            </a:r>
          </a:p>
        </p:txBody>
      </p:sp>
    </p:spTree>
    <p:extLst>
      <p:ext uri="{BB962C8B-B14F-4D97-AF65-F5344CB8AC3E}">
        <p14:creationId xmlns:p14="http://schemas.microsoft.com/office/powerpoint/2010/main" val="37014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081" y="3581400"/>
            <a:ext cx="4631022" cy="3115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081" y="152400"/>
            <a:ext cx="4631022" cy="32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dependency ratios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850679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2875017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798137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1084885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10542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Elderly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37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Netherlands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24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68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43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25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 Sudan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26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4724400"/>
            <a:ext cx="34290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Youth (0-14) + Elderly (65+)</a:t>
            </a:r>
            <a:br>
              <a:rPr lang="en-US" dirty="0" smtClean="0"/>
            </a:br>
            <a:endParaRPr lang="en-US" sz="1050" dirty="0"/>
          </a:p>
          <a:p>
            <a:pPr algn="ctr"/>
            <a:r>
              <a:rPr lang="en-US" dirty="0" smtClean="0"/>
              <a:t>Working Population (15-64)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376612" y="5133976"/>
            <a:ext cx="2651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C6B1-4F4A-4304-A2C1-0BCF8522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End of show</a:t>
            </a:r>
          </a:p>
        </p:txBody>
      </p:sp>
    </p:spTree>
    <p:extLst>
      <p:ext uri="{BB962C8B-B14F-4D97-AF65-F5344CB8AC3E}">
        <p14:creationId xmlns:p14="http://schemas.microsoft.com/office/powerpoint/2010/main" val="2379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B04056C-068B-4807-BF38-E3CDFC5C0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324600" cy="5680778"/>
          </a:xfrm>
        </p:spPr>
      </p:pic>
    </p:spTree>
    <p:extLst>
      <p:ext uri="{BB962C8B-B14F-4D97-AF65-F5344CB8AC3E}">
        <p14:creationId xmlns:p14="http://schemas.microsoft.com/office/powerpoint/2010/main" val="91645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demographic-transition-model-prenh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850"/>
            <a:ext cx="9144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389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Most populous European countries: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Germany	  82 million		228 </a:t>
            </a:r>
            <a:r>
              <a:rPr lang="en-US" dirty="0" err="1"/>
              <a:t>ppl</a:t>
            </a:r>
            <a:r>
              <a:rPr lang="en-US" dirty="0"/>
              <a:t>/km</a:t>
            </a:r>
            <a:r>
              <a:rPr lang="en-US" baseline="30000" dirty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France		  61			115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UK		  61			256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Italy		  59			201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Spain		  46			  94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Poland 		  38			118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Romania 	  22			  90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Netherlands	  17			488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U.S.	        327			  35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density of Europe</a:t>
            </a:r>
          </a:p>
        </p:txBody>
      </p:sp>
      <p:pic>
        <p:nvPicPr>
          <p:cNvPr id="1026" name="Picture 2" descr="https://2.bp.blogspot.com/-yG_rBA-z_Gc/VBqnhRtcGEI/AAAAAAAAD2M/npw-8LRDoOk/s1600/europe-population-density.jpg">
            <a:extLst>
              <a:ext uri="{FF2B5EF4-FFF2-40B4-BE49-F238E27FC236}">
                <a16:creationId xmlns:a16="http://schemas.microsoft.com/office/drawing/2014/main" id="{EC5AFFD7-8E30-4162-B801-96C219C4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0" y="685800"/>
            <a:ext cx="8554020" cy="59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58DB43-177F-4B23-A1E2-248776AC3F58}"/>
              </a:ext>
            </a:extLst>
          </p:cNvPr>
          <p:cNvSpPr txBox="1"/>
          <p:nvPr/>
        </p:nvSpPr>
        <p:spPr>
          <a:xfrm>
            <a:off x="1948269" y="6604720"/>
            <a:ext cx="5247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https://onlinemaps.blogspot.com/2014/09/europe-population-density-map.html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7BBD1-C864-4319-A7B9-6B36BE842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r="8983"/>
          <a:stretch/>
        </p:blipFill>
        <p:spPr>
          <a:xfrm>
            <a:off x="88392" y="1447800"/>
            <a:ext cx="4376928" cy="5328396"/>
          </a:xfrm>
          <a:prstGeom prst="rect">
            <a:avLst/>
          </a:prstGeom>
        </p:spPr>
      </p:pic>
      <p:pic>
        <p:nvPicPr>
          <p:cNvPr id="3" name="Picture 2" descr="http://popdensitymap.ucoz.ru/60.Population_density-administrative_boundaries-ma.jpg">
            <a:extLst>
              <a:ext uri="{FF2B5EF4-FFF2-40B4-BE49-F238E27FC236}">
                <a16:creationId xmlns:a16="http://schemas.microsoft.com/office/drawing/2014/main" id="{04226C5D-03D7-405F-ABE4-9434B7BAD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1447800"/>
            <a:ext cx="4303776" cy="530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CCBDA4F-5F3A-43EF-BE35-0E09F0F941B9}"/>
              </a:ext>
            </a:extLst>
          </p:cNvPr>
          <p:cNvSpPr txBox="1">
            <a:spLocks/>
          </p:cNvSpPr>
          <p:nvPr/>
        </p:nvSpPr>
        <p:spPr>
          <a:xfrm>
            <a:off x="457200" y="259079"/>
            <a:ext cx="8229600" cy="12710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Population density of Netherlands</a:t>
            </a:r>
            <a:br>
              <a:rPr lang="en-US" sz="4000" dirty="0"/>
            </a:br>
            <a:r>
              <a:rPr lang="en-US" sz="3200" dirty="0"/>
              <a:t>By Province                          By Eurostat Div.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BBEB9-8F2F-4CE3-9059-5BF784439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2944" r="57469"/>
          <a:stretch/>
        </p:blipFill>
        <p:spPr>
          <a:xfrm>
            <a:off x="88392" y="5867400"/>
            <a:ext cx="2133600" cy="9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northeast megalopolis of “</a:t>
            </a:r>
            <a:r>
              <a:rPr lang="en-US" sz="3600" dirty="0" err="1"/>
              <a:t>Bosnywash</a:t>
            </a:r>
            <a:r>
              <a:rPr lang="en-US" sz="3600" dirty="0"/>
              <a:t>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7638"/>
            <a:ext cx="3657600" cy="37854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77" y="1417637"/>
            <a:ext cx="5053730" cy="37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Randstad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" y="1447799"/>
            <a:ext cx="4631968" cy="42672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93" y="1447799"/>
            <a:ext cx="4388307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792162"/>
          </a:xfrm>
        </p:spPr>
        <p:txBody>
          <a:bodyPr>
            <a:noAutofit/>
          </a:bodyPr>
          <a:lstStyle/>
          <a:p>
            <a:r>
              <a:rPr lang="en-US" sz="3600" dirty="0"/>
              <a:t>The “Green Heart” of </a:t>
            </a:r>
            <a:r>
              <a:rPr lang="en-US" sz="3600" dirty="0" err="1"/>
              <a:t>Ranstad</a:t>
            </a:r>
            <a:r>
              <a:rPr lang="en-US" sz="3600" dirty="0"/>
              <a:t> (</a:t>
            </a:r>
            <a:r>
              <a:rPr lang="en-US" sz="3600" i="1" dirty="0" err="1"/>
              <a:t>Groene</a:t>
            </a:r>
            <a:r>
              <a:rPr lang="en-US" sz="3600" i="1" dirty="0"/>
              <a:t> Hart</a:t>
            </a:r>
            <a:r>
              <a:rPr lang="en-US" sz="36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14000"/>
                    </a14:imgEffect>
                    <a14:imgEffect>
                      <a14:brightnessContrast bright="-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9" y="1066800"/>
            <a:ext cx="5567922" cy="5664876"/>
          </a:xfrm>
        </p:spPr>
      </p:pic>
    </p:spTree>
    <p:extLst>
      <p:ext uri="{BB962C8B-B14F-4D97-AF65-F5344CB8AC3E}">
        <p14:creationId xmlns:p14="http://schemas.microsoft.com/office/powerpoint/2010/main" val="16786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Urbanization in context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293019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272569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573772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population in urban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98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9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Netherlands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91.5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0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3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36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5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0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52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49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6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19189</TotalTime>
  <Words>345</Words>
  <Application>Microsoft Office PowerPoint</Application>
  <PresentationFormat>On-screen Show (4:3)</PresentationFormat>
  <Paragraphs>160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Population and  Settlement Patterns</vt:lpstr>
      <vt:lpstr>Key trends in the Netherlands</vt:lpstr>
      <vt:lpstr>Most populous European countries:</vt:lpstr>
      <vt:lpstr>Population density of Europe</vt:lpstr>
      <vt:lpstr>PowerPoint Presentation</vt:lpstr>
      <vt:lpstr>The northeast megalopolis of “Bosnywash”</vt:lpstr>
      <vt:lpstr>Randstad</vt:lpstr>
      <vt:lpstr>The “Green Heart” of Ranstad (Groene Hart)</vt:lpstr>
      <vt:lpstr>Urbanization in context</vt:lpstr>
      <vt:lpstr>PowerPoint Presentation</vt:lpstr>
      <vt:lpstr>PowerPoint Presentation</vt:lpstr>
      <vt:lpstr>Growing urban inequalities:</vt:lpstr>
      <vt:lpstr>Population Growth and Change</vt:lpstr>
      <vt:lpstr>Historical trends in European population growth:</vt:lpstr>
      <vt:lpstr>Understanding the Population Trend  in Amsterdam</vt:lpstr>
      <vt:lpstr>PowerPoint Presentation</vt:lpstr>
      <vt:lpstr>Fertility rates over time</vt:lpstr>
      <vt:lpstr>PowerPoint Presentation</vt:lpstr>
      <vt:lpstr>Demographic change in Amsterdam</vt:lpstr>
      <vt:lpstr>Forecasted Population Change in NL</vt:lpstr>
      <vt:lpstr>Population Structure: Age and Sex</vt:lpstr>
      <vt:lpstr>PowerPoint Presentation</vt:lpstr>
      <vt:lpstr>PowerPoint Presentation</vt:lpstr>
      <vt:lpstr>Comparative dependency ratios</vt:lpstr>
      <vt:lpstr>End of show</vt:lpstr>
      <vt:lpstr>PowerPoint Presentation</vt:lpstr>
      <vt:lpstr>PowerPoint Presentation</vt:lpstr>
    </vt:vector>
  </TitlesOfParts>
  <Company>Framingham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Migration</dc:title>
  <dc:creator>Administrator</dc:creator>
  <cp:lastModifiedBy>Judith Otto</cp:lastModifiedBy>
  <cp:revision>92</cp:revision>
  <cp:lastPrinted>2012-10-04T12:12:59Z</cp:lastPrinted>
  <dcterms:created xsi:type="dcterms:W3CDTF">2008-09-23T03:12:50Z</dcterms:created>
  <dcterms:modified xsi:type="dcterms:W3CDTF">2018-07-06T18:08:33Z</dcterms:modified>
</cp:coreProperties>
</file>