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299" r:id="rId4"/>
    <p:sldId id="302" r:id="rId5"/>
    <p:sldId id="328" r:id="rId6"/>
    <p:sldId id="303" r:id="rId7"/>
    <p:sldId id="306" r:id="rId8"/>
    <p:sldId id="309" r:id="rId9"/>
    <p:sldId id="310" r:id="rId10"/>
    <p:sldId id="315" r:id="rId11"/>
    <p:sldId id="317" r:id="rId12"/>
    <p:sldId id="311" r:id="rId13"/>
    <p:sldId id="312" r:id="rId14"/>
    <p:sldId id="313" r:id="rId15"/>
    <p:sldId id="314" r:id="rId16"/>
    <p:sldId id="318" r:id="rId17"/>
    <p:sldId id="401" r:id="rId18"/>
    <p:sldId id="296" r:id="rId19"/>
    <p:sldId id="400" r:id="rId20"/>
    <p:sldId id="319" r:id="rId21"/>
    <p:sldId id="321" r:id="rId22"/>
    <p:sldId id="307" r:id="rId23"/>
    <p:sldId id="326" r:id="rId24"/>
    <p:sldId id="329" r:id="rId25"/>
    <p:sldId id="330" r:id="rId26"/>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D9A"/>
    <a:srgbClr val="0342D4"/>
    <a:srgbClr val="0989EB"/>
    <a:srgbClr val="24BBF1"/>
    <a:srgbClr val="7CDFF4"/>
    <a:srgbClr val="CEE9F7"/>
    <a:srgbClr val="E8F3F9"/>
    <a:srgbClr val="F8F9FA"/>
    <a:srgbClr val="F8FFFF"/>
    <a:srgbClr val="F9FF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1" autoAdjust="0"/>
    <p:restoredTop sz="94660"/>
  </p:normalViewPr>
  <p:slideViewPr>
    <p:cSldViewPr>
      <p:cViewPr>
        <p:scale>
          <a:sx n="30" d="100"/>
          <a:sy n="30" d="100"/>
        </p:scale>
        <p:origin x="2514" y="876"/>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TRAVEL%20FOLDER\2018%20AMSTERDAM\All-Amsterdam201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ysClr val="windowText" lastClr="000000"/>
                </a:solidFill>
              </a:rPr>
              <a:t>Maternity Leave Around the World (weeks of leave) </a:t>
            </a:r>
            <a:br>
              <a:rPr lang="en-US" sz="1600" b="1" dirty="0">
                <a:solidFill>
                  <a:sysClr val="windowText" lastClr="000000"/>
                </a:solidFill>
              </a:rPr>
            </a:br>
            <a:r>
              <a:rPr lang="en-US" sz="1400" b="0" dirty="0">
                <a:solidFill>
                  <a:sysClr val="windowText" lastClr="000000"/>
                </a:solidFill>
              </a:rPr>
              <a:t>Center</a:t>
            </a:r>
            <a:r>
              <a:rPr lang="en-US" sz="1400" b="0" baseline="0" dirty="0">
                <a:solidFill>
                  <a:sysClr val="windowText" lastClr="000000"/>
                </a:solidFill>
              </a:rPr>
              <a:t> for economic and policy research - 2008</a:t>
            </a:r>
            <a:endParaRPr lang="en-US" sz="1600" b="0" dirty="0">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Sheet9!$N$7</c:f>
              <c:strCache>
                <c:ptCount val="1"/>
                <c:pt idx="0">
                  <c:v>Paid Leave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Sheet9!$M$8:$M$28</c:f>
              <c:strCache>
                <c:ptCount val="21"/>
                <c:pt idx="0">
                  <c:v>France</c:v>
                </c:pt>
                <c:pt idx="1">
                  <c:v>Germany</c:v>
                </c:pt>
                <c:pt idx="2">
                  <c:v>Spain</c:v>
                </c:pt>
                <c:pt idx="3">
                  <c:v>Austria</c:v>
                </c:pt>
                <c:pt idx="4">
                  <c:v>Norway</c:v>
                </c:pt>
                <c:pt idx="5">
                  <c:v>Sweden</c:v>
                </c:pt>
                <c:pt idx="6">
                  <c:v>UK</c:v>
                </c:pt>
                <c:pt idx="7">
                  <c:v>Japan</c:v>
                </c:pt>
                <c:pt idx="8">
                  <c:v>Ireland</c:v>
                </c:pt>
                <c:pt idx="9">
                  <c:v>Australia</c:v>
                </c:pt>
                <c:pt idx="10">
                  <c:v>Canada</c:v>
                </c:pt>
                <c:pt idx="11">
                  <c:v>New Zealand</c:v>
                </c:pt>
                <c:pt idx="12">
                  <c:v>Denmark</c:v>
                </c:pt>
                <c:pt idx="13">
                  <c:v>Italy</c:v>
                </c:pt>
                <c:pt idx="14">
                  <c:v>Greece</c:v>
                </c:pt>
                <c:pt idx="15">
                  <c:v>Finland</c:v>
                </c:pt>
                <c:pt idx="16">
                  <c:v>Portugal</c:v>
                </c:pt>
                <c:pt idx="17">
                  <c:v>Netherlands</c:v>
                </c:pt>
                <c:pt idx="18">
                  <c:v>Belgium</c:v>
                </c:pt>
                <c:pt idx="19">
                  <c:v>Switzerland</c:v>
                </c:pt>
                <c:pt idx="20">
                  <c:v>United States</c:v>
                </c:pt>
              </c:strCache>
            </c:strRef>
          </c:cat>
          <c:val>
            <c:numRef>
              <c:f>Sheet9!$N$8:$N$28</c:f>
              <c:numCache>
                <c:formatCode>General</c:formatCode>
                <c:ptCount val="21"/>
                <c:pt idx="0">
                  <c:v>20</c:v>
                </c:pt>
                <c:pt idx="1">
                  <c:v>42</c:v>
                </c:pt>
                <c:pt idx="2">
                  <c:v>16</c:v>
                </c:pt>
                <c:pt idx="3">
                  <c:v>16</c:v>
                </c:pt>
                <c:pt idx="4">
                  <c:v>38</c:v>
                </c:pt>
                <c:pt idx="5">
                  <c:v>40</c:v>
                </c:pt>
                <c:pt idx="6">
                  <c:v>12</c:v>
                </c:pt>
                <c:pt idx="7">
                  <c:v>26</c:v>
                </c:pt>
                <c:pt idx="8">
                  <c:v>22</c:v>
                </c:pt>
                <c:pt idx="10">
                  <c:v>29</c:v>
                </c:pt>
                <c:pt idx="11">
                  <c:v>14</c:v>
                </c:pt>
                <c:pt idx="12">
                  <c:v>19</c:v>
                </c:pt>
                <c:pt idx="13">
                  <c:v>25</c:v>
                </c:pt>
                <c:pt idx="14">
                  <c:v>34</c:v>
                </c:pt>
                <c:pt idx="15">
                  <c:v>29</c:v>
                </c:pt>
                <c:pt idx="16">
                  <c:v>17</c:v>
                </c:pt>
                <c:pt idx="17">
                  <c:v>16</c:v>
                </c:pt>
                <c:pt idx="18">
                  <c:v>15</c:v>
                </c:pt>
                <c:pt idx="19">
                  <c:v>11</c:v>
                </c:pt>
              </c:numCache>
            </c:numRef>
          </c:val>
          <c:extLst>
            <c:ext xmlns:c16="http://schemas.microsoft.com/office/drawing/2014/chart" uri="{C3380CC4-5D6E-409C-BE32-E72D297353CC}">
              <c16:uniqueId val="{00000000-DC34-4653-B50A-2F0E6AD7927D}"/>
            </c:ext>
          </c:extLst>
        </c:ser>
        <c:ser>
          <c:idx val="1"/>
          <c:order val="1"/>
          <c:tx>
            <c:strRef>
              <c:f>Sheet9!$O$7</c:f>
              <c:strCache>
                <c:ptCount val="1"/>
                <c:pt idx="0">
                  <c:v>Unpaid Leave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Sheet9!$M$8:$M$28</c:f>
              <c:strCache>
                <c:ptCount val="21"/>
                <c:pt idx="0">
                  <c:v>France</c:v>
                </c:pt>
                <c:pt idx="1">
                  <c:v>Germany</c:v>
                </c:pt>
                <c:pt idx="2">
                  <c:v>Spain</c:v>
                </c:pt>
                <c:pt idx="3">
                  <c:v>Austria</c:v>
                </c:pt>
                <c:pt idx="4">
                  <c:v>Norway</c:v>
                </c:pt>
                <c:pt idx="5">
                  <c:v>Sweden</c:v>
                </c:pt>
                <c:pt idx="6">
                  <c:v>UK</c:v>
                </c:pt>
                <c:pt idx="7">
                  <c:v>Japan</c:v>
                </c:pt>
                <c:pt idx="8">
                  <c:v>Ireland</c:v>
                </c:pt>
                <c:pt idx="9">
                  <c:v>Australia</c:v>
                </c:pt>
                <c:pt idx="10">
                  <c:v>Canada</c:v>
                </c:pt>
                <c:pt idx="11">
                  <c:v>New Zealand</c:v>
                </c:pt>
                <c:pt idx="12">
                  <c:v>Denmark</c:v>
                </c:pt>
                <c:pt idx="13">
                  <c:v>Italy</c:v>
                </c:pt>
                <c:pt idx="14">
                  <c:v>Greece</c:v>
                </c:pt>
                <c:pt idx="15">
                  <c:v>Finland</c:v>
                </c:pt>
                <c:pt idx="16">
                  <c:v>Portugal</c:v>
                </c:pt>
                <c:pt idx="17">
                  <c:v>Netherlands</c:v>
                </c:pt>
                <c:pt idx="18">
                  <c:v>Belgium</c:v>
                </c:pt>
                <c:pt idx="19">
                  <c:v>Switzerland</c:v>
                </c:pt>
                <c:pt idx="20">
                  <c:v>United States</c:v>
                </c:pt>
              </c:strCache>
            </c:strRef>
          </c:cat>
          <c:val>
            <c:numRef>
              <c:f>Sheet9!$O$8:$O$28</c:f>
              <c:numCache>
                <c:formatCode>General</c:formatCode>
                <c:ptCount val="21"/>
                <c:pt idx="0">
                  <c:v>142</c:v>
                </c:pt>
                <c:pt idx="1">
                  <c:v>120</c:v>
                </c:pt>
                <c:pt idx="2">
                  <c:v>140</c:v>
                </c:pt>
                <c:pt idx="3">
                  <c:v>96</c:v>
                </c:pt>
                <c:pt idx="4">
                  <c:v>52</c:v>
                </c:pt>
                <c:pt idx="5">
                  <c:v>45</c:v>
                </c:pt>
                <c:pt idx="6">
                  <c:v>53</c:v>
                </c:pt>
                <c:pt idx="7">
                  <c:v>32</c:v>
                </c:pt>
                <c:pt idx="8">
                  <c:v>34</c:v>
                </c:pt>
                <c:pt idx="9">
                  <c:v>52</c:v>
                </c:pt>
                <c:pt idx="10">
                  <c:v>23</c:v>
                </c:pt>
                <c:pt idx="11">
                  <c:v>38</c:v>
                </c:pt>
                <c:pt idx="12">
                  <c:v>31</c:v>
                </c:pt>
                <c:pt idx="13">
                  <c:v>23</c:v>
                </c:pt>
                <c:pt idx="14">
                  <c:v>13</c:v>
                </c:pt>
                <c:pt idx="15">
                  <c:v>14</c:v>
                </c:pt>
                <c:pt idx="16">
                  <c:v>13</c:v>
                </c:pt>
                <c:pt idx="17">
                  <c:v>13</c:v>
                </c:pt>
                <c:pt idx="18">
                  <c:v>13</c:v>
                </c:pt>
                <c:pt idx="19">
                  <c:v>3</c:v>
                </c:pt>
                <c:pt idx="20">
                  <c:v>12</c:v>
                </c:pt>
              </c:numCache>
            </c:numRef>
          </c:val>
          <c:extLst>
            <c:ext xmlns:c16="http://schemas.microsoft.com/office/drawing/2014/chart" uri="{C3380CC4-5D6E-409C-BE32-E72D297353CC}">
              <c16:uniqueId val="{00000001-DC34-4653-B50A-2F0E6AD7927D}"/>
            </c:ext>
          </c:extLst>
        </c:ser>
        <c:dLbls>
          <c:showLegendKey val="0"/>
          <c:showVal val="0"/>
          <c:showCatName val="0"/>
          <c:showSerName val="0"/>
          <c:showPercent val="0"/>
          <c:showBubbleSize val="0"/>
        </c:dLbls>
        <c:gapWidth val="40"/>
        <c:overlap val="100"/>
        <c:axId val="1104884608"/>
        <c:axId val="1039583024"/>
      </c:barChart>
      <c:catAx>
        <c:axId val="1104884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1039583024"/>
        <c:crosses val="autoZero"/>
        <c:auto val="1"/>
        <c:lblAlgn val="ctr"/>
        <c:lblOffset val="100"/>
        <c:noMultiLvlLbl val="0"/>
      </c:catAx>
      <c:valAx>
        <c:axId val="103958302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1048846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accent3">
        <a:lumMod val="40000"/>
        <a:lumOff val="60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800" b="1" dirty="0">
                <a:solidFill>
                  <a:sysClr val="windowText" lastClr="000000"/>
                </a:solidFill>
              </a:rPr>
              <a:t>Teen Pregnancy Rate per 1,000</a:t>
            </a:r>
            <a:r>
              <a:rPr lang="en-US" sz="1800" b="1" baseline="0" dirty="0">
                <a:solidFill>
                  <a:sysClr val="windowText" lastClr="000000"/>
                </a:solidFill>
              </a:rPr>
              <a:t> Women</a:t>
            </a:r>
            <a:br>
              <a:rPr lang="en-US" sz="1800" b="1" baseline="0" dirty="0">
                <a:solidFill>
                  <a:sysClr val="windowText" lastClr="000000"/>
                </a:solidFill>
              </a:rPr>
            </a:br>
            <a:r>
              <a:rPr lang="en-US" sz="1600" b="1" baseline="0" dirty="0">
                <a:solidFill>
                  <a:sysClr val="windowText" lastClr="000000"/>
                </a:solidFill>
              </a:rPr>
              <a:t>Ages 15 - 19</a:t>
            </a:r>
            <a:endParaRPr lang="en-US" sz="1800" b="1" dirty="0">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tx>
            <c:strRef>
              <c:f>Sheet9!$N$38</c:f>
              <c:strCache>
                <c:ptCount val="1"/>
                <c:pt idx="0">
                  <c:v>Pregnancy Rate</c:v>
                </c:pt>
              </c:strCache>
            </c:strRef>
          </c:tx>
          <c:spPr>
            <a:solidFill>
              <a:schemeClr val="accent1"/>
            </a:solidFill>
            <a:ln>
              <a:noFill/>
            </a:ln>
            <a:effectLst/>
          </c:spPr>
          <c:invertIfNegative val="0"/>
          <c:dLbls>
            <c:dLbl>
              <c:idx val="0"/>
              <c:layout>
                <c:manualLayout>
                  <c:x val="-6.9444444444444448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8D8-4CEE-8427-63A3AED4067E}"/>
                </c:ext>
              </c:extLst>
            </c:dLbl>
            <c:dLbl>
              <c:idx val="1"/>
              <c:layout>
                <c:manualLayout>
                  <c:x val="-0.10833333333333338"/>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8D8-4CEE-8427-63A3AED4067E}"/>
                </c:ext>
              </c:extLst>
            </c:dLbl>
            <c:dLbl>
              <c:idx val="2"/>
              <c:layout>
                <c:manualLayout>
                  <c:x val="-0.10277777777777783"/>
                  <c:y val="8.4875562720133283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8D8-4CEE-8427-63A3AED4067E}"/>
                </c:ext>
              </c:extLst>
            </c:dLbl>
            <c:dLbl>
              <c:idx val="3"/>
              <c:layout>
                <c:manualLayout>
                  <c:x val="-8.3333333333333329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8D8-4CEE-8427-63A3AED4067E}"/>
                </c:ext>
              </c:extLst>
            </c:dLbl>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Sheet9!$M$39:$M$42</c:f>
              <c:strCache>
                <c:ptCount val="4"/>
                <c:pt idx="0">
                  <c:v>United States</c:v>
                </c:pt>
                <c:pt idx="1">
                  <c:v>France</c:v>
                </c:pt>
                <c:pt idx="2">
                  <c:v>Germany</c:v>
                </c:pt>
                <c:pt idx="3">
                  <c:v>Netherlands</c:v>
                </c:pt>
              </c:strCache>
            </c:strRef>
          </c:cat>
          <c:val>
            <c:numRef>
              <c:f>Sheet9!$N$39:$N$42</c:f>
              <c:numCache>
                <c:formatCode>General</c:formatCode>
                <c:ptCount val="4"/>
                <c:pt idx="0">
                  <c:v>79.8</c:v>
                </c:pt>
                <c:pt idx="1">
                  <c:v>20.2</c:v>
                </c:pt>
                <c:pt idx="2">
                  <c:v>16.100000000000001</c:v>
                </c:pt>
                <c:pt idx="3">
                  <c:v>8.6999999999999993</c:v>
                </c:pt>
              </c:numCache>
            </c:numRef>
          </c:val>
          <c:extLst>
            <c:ext xmlns:c16="http://schemas.microsoft.com/office/drawing/2014/chart" uri="{C3380CC4-5D6E-409C-BE32-E72D297353CC}">
              <c16:uniqueId val="{00000004-18D8-4CEE-8427-63A3AED4067E}"/>
            </c:ext>
          </c:extLst>
        </c:ser>
        <c:dLbls>
          <c:showLegendKey val="0"/>
          <c:showVal val="0"/>
          <c:showCatName val="0"/>
          <c:showSerName val="0"/>
          <c:showPercent val="0"/>
          <c:showBubbleSize val="0"/>
        </c:dLbls>
        <c:gapWidth val="50"/>
        <c:axId val="1033395408"/>
        <c:axId val="961967072"/>
      </c:barChart>
      <c:catAx>
        <c:axId val="10333954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961967072"/>
        <c:crosses val="autoZero"/>
        <c:auto val="1"/>
        <c:lblAlgn val="ctr"/>
        <c:lblOffset val="100"/>
        <c:noMultiLvlLbl val="0"/>
      </c:catAx>
      <c:valAx>
        <c:axId val="961967072"/>
        <c:scaling>
          <c:orientation val="minMax"/>
          <c:max val="8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033395408"/>
        <c:crosses val="autoZero"/>
        <c:crossBetween val="between"/>
      </c:valAx>
      <c:spPr>
        <a:noFill/>
        <a:ln>
          <a:noFill/>
        </a:ln>
        <a:effectLst/>
      </c:spPr>
    </c:plotArea>
    <c:plotVisOnly val="1"/>
    <c:dispBlanksAs val="gap"/>
    <c:showDLblsOverMax val="0"/>
  </c:chart>
  <c:spPr>
    <a:solidFill>
      <a:schemeClr val="accent3">
        <a:lumMod val="60000"/>
        <a:lumOff val="4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E7DC69-002F-44A3-9760-A21AD757C3D6}" type="datetimeFigureOut">
              <a:rPr lang="en-US" smtClean="0"/>
              <a:pPr/>
              <a:t>7/2/2018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71794-BE4E-4461-B887-3D3A21EC3E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E7DC69-002F-44A3-9760-A21AD757C3D6}" type="datetimeFigureOut">
              <a:rPr lang="en-US" smtClean="0"/>
              <a:pPr/>
              <a:t>7/2/2018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71794-BE4E-4461-B887-3D3A21EC3E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E7DC69-002F-44A3-9760-A21AD757C3D6}" type="datetimeFigureOut">
              <a:rPr lang="en-US" smtClean="0"/>
              <a:pPr/>
              <a:t>7/2/2018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71794-BE4E-4461-B887-3D3A21EC3ED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E7DC69-002F-44A3-9760-A21AD757C3D6}" type="datetimeFigureOut">
              <a:rPr lang="en-US" smtClean="0"/>
              <a:pPr/>
              <a:t>7/2/2018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71794-BE4E-4461-B887-3D3A21EC3ED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E7DC69-002F-44A3-9760-A21AD757C3D6}" type="datetimeFigureOut">
              <a:rPr lang="en-US" smtClean="0"/>
              <a:pPr/>
              <a:t>7/2/2018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71794-BE4E-4461-B887-3D3A21EC3ED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E7DC69-002F-44A3-9760-A21AD757C3D6}" type="datetimeFigureOut">
              <a:rPr lang="en-US" smtClean="0"/>
              <a:pPr/>
              <a:t>7/2/2018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71794-BE4E-4461-B887-3D3A21EC3ED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E7DC69-002F-44A3-9760-A21AD757C3D6}" type="datetimeFigureOut">
              <a:rPr lang="en-US" smtClean="0"/>
              <a:pPr/>
              <a:t>7/2/2018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971794-BE4E-4461-B887-3D3A21EC3ED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E7DC69-002F-44A3-9760-A21AD757C3D6}" type="datetimeFigureOut">
              <a:rPr lang="en-US" smtClean="0"/>
              <a:pPr/>
              <a:t>7/2/2018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971794-BE4E-4461-B887-3D3A21EC3E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E7DC69-002F-44A3-9760-A21AD757C3D6}" type="datetimeFigureOut">
              <a:rPr lang="en-US" smtClean="0"/>
              <a:pPr/>
              <a:t>7/2/2018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971794-BE4E-4461-B887-3D3A21EC3E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E7DC69-002F-44A3-9760-A21AD757C3D6}" type="datetimeFigureOut">
              <a:rPr lang="en-US" smtClean="0"/>
              <a:pPr/>
              <a:t>7/2/2018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71794-BE4E-4461-B887-3D3A21EC3E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E7DC69-002F-44A3-9760-A21AD757C3D6}" type="datetimeFigureOut">
              <a:rPr lang="en-US" smtClean="0"/>
              <a:pPr/>
              <a:t>7/2/2018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71794-BE4E-4461-B887-3D3A21EC3ED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7DC69-002F-44A3-9760-A21AD757C3D6}" type="datetimeFigureOut">
              <a:rPr lang="en-US" smtClean="0"/>
              <a:pPr/>
              <a:t>7/2/2018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71794-BE4E-4461-B887-3D3A21EC3ED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AA1HDFH9OaU" TargetMode="External"/><Relationship Id="rId7" Type="http://schemas.openxmlformats.org/officeDocument/2006/relationships/hyperlink" Target="https://www.youtube.com/watch?v=Yz59The52xU" TargetMode="External"/><Relationship Id="rId2" Type="http://schemas.openxmlformats.org/officeDocument/2006/relationships/hyperlink" Target="https://www.youtube.com/watch?v=YD-Hckohzh0" TargetMode="Externa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jbkSRLYSojo"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95400"/>
            <a:ext cx="8534400" cy="1470025"/>
          </a:xfrm>
        </p:spPr>
        <p:txBody>
          <a:bodyPr>
            <a:normAutofit fontScale="90000"/>
          </a:bodyPr>
          <a:lstStyle/>
          <a:p>
            <a:r>
              <a:rPr lang="en-US" dirty="0">
                <a:effectLst>
                  <a:outerShdw blurRad="38100" dist="38100" dir="2700000" algn="tl">
                    <a:srgbClr val="000000">
                      <a:alpha val="43137"/>
                    </a:srgbClr>
                  </a:outerShdw>
                </a:effectLst>
              </a:rPr>
              <a:t>Social Well-being:</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Health, Education, Gender,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and Social Welfare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10000"/>
                    </a14:imgEffect>
                    <a14:imgEffect>
                      <a14:brightnessContrast bright="-3000" contrast="15000"/>
                    </a14:imgEffect>
                  </a14:imgLayer>
                </a14:imgProps>
              </a:ext>
              <a:ext uri="{28A0092B-C50C-407E-A947-70E740481C1C}">
                <a14:useLocalDpi xmlns:a14="http://schemas.microsoft.com/office/drawing/2010/main" val="0"/>
              </a:ext>
            </a:extLst>
          </a:blip>
          <a:srcRect t="10909" b="3333"/>
          <a:stretch/>
        </p:blipFill>
        <p:spPr>
          <a:xfrm>
            <a:off x="366055" y="1371600"/>
            <a:ext cx="8411889" cy="4792240"/>
          </a:xfrm>
          <a:prstGeom prst="rect">
            <a:avLst/>
          </a:prstGeom>
        </p:spPr>
      </p:pic>
      <p:sp>
        <p:nvSpPr>
          <p:cNvPr id="6" name="Title 1">
            <a:extLst>
              <a:ext uri="{FF2B5EF4-FFF2-40B4-BE49-F238E27FC236}">
                <a16:creationId xmlns:a16="http://schemas.microsoft.com/office/drawing/2014/main" id="{14A09CC0-4186-49EE-BAEB-5219B0A75266}"/>
              </a:ext>
            </a:extLst>
          </p:cNvPr>
          <p:cNvSpPr txBox="1">
            <a:spLocks/>
          </p:cNvSpPr>
          <p:nvPr/>
        </p:nvSpPr>
        <p:spPr>
          <a:xfrm>
            <a:off x="0" y="274638"/>
            <a:ext cx="9144000" cy="715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Health Care Spending as a Percentage of GDP</a:t>
            </a:r>
          </a:p>
        </p:txBody>
      </p:sp>
    </p:spTree>
    <p:extLst>
      <p:ext uri="{BB962C8B-B14F-4D97-AF65-F5344CB8AC3E}">
        <p14:creationId xmlns:p14="http://schemas.microsoft.com/office/powerpoint/2010/main" val="1242550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Netherlands as a leader in </a:t>
            </a:r>
            <a:br>
              <a:rPr lang="en-US" sz="4000" dirty="0"/>
            </a:br>
            <a:r>
              <a:rPr lang="en-US" sz="4000" dirty="0"/>
              <a:t>social wellbeing policies</a:t>
            </a:r>
          </a:p>
        </p:txBody>
      </p:sp>
      <p:sp>
        <p:nvSpPr>
          <p:cNvPr id="3" name="Content Placeholder 2"/>
          <p:cNvSpPr>
            <a:spLocks noGrp="1"/>
          </p:cNvSpPr>
          <p:nvPr>
            <p:ph idx="1"/>
          </p:nvPr>
        </p:nvSpPr>
        <p:spPr>
          <a:xfrm>
            <a:off x="303063" y="1828800"/>
            <a:ext cx="7315200" cy="4525963"/>
          </a:xfrm>
        </p:spPr>
        <p:txBody>
          <a:bodyPr>
            <a:normAutofit/>
          </a:bodyPr>
          <a:lstStyle/>
          <a:p>
            <a:pPr>
              <a:spcBef>
                <a:spcPts val="0"/>
              </a:spcBef>
              <a:spcAft>
                <a:spcPts val="800"/>
              </a:spcAft>
            </a:pPr>
            <a:r>
              <a:rPr lang="en-US" sz="2800" dirty="0"/>
              <a:t>1870: capital punishment abolished</a:t>
            </a:r>
          </a:p>
          <a:p>
            <a:pPr>
              <a:spcBef>
                <a:spcPts val="0"/>
              </a:spcBef>
              <a:spcAft>
                <a:spcPts val="800"/>
              </a:spcAft>
            </a:pPr>
            <a:r>
              <a:rPr lang="en-US" sz="2800" dirty="0"/>
              <a:t>1874: children under 12 years old </a:t>
            </a:r>
            <a:br>
              <a:rPr lang="en-US" sz="2800" dirty="0"/>
            </a:br>
            <a:r>
              <a:rPr lang="en-US" sz="2800" dirty="0"/>
              <a:t>not allowed to work</a:t>
            </a:r>
          </a:p>
          <a:p>
            <a:pPr>
              <a:spcBef>
                <a:spcPts val="0"/>
              </a:spcBef>
              <a:spcAft>
                <a:spcPts val="800"/>
              </a:spcAft>
            </a:pPr>
            <a:r>
              <a:rPr lang="en-US" sz="2800" dirty="0"/>
              <a:t>1889: restrictions on work hours </a:t>
            </a:r>
            <a:br>
              <a:rPr lang="en-US" sz="2800" dirty="0"/>
            </a:br>
            <a:r>
              <a:rPr lang="en-US" sz="2800" dirty="0"/>
              <a:t>for women and children</a:t>
            </a:r>
          </a:p>
          <a:p>
            <a:pPr>
              <a:spcBef>
                <a:spcPts val="0"/>
              </a:spcBef>
              <a:spcAft>
                <a:spcPts val="800"/>
              </a:spcAft>
            </a:pPr>
            <a:r>
              <a:rPr lang="en-US" sz="2800" dirty="0"/>
              <a:t>1901: </a:t>
            </a:r>
          </a:p>
          <a:p>
            <a:pPr lvl="1">
              <a:spcBef>
                <a:spcPts val="0"/>
              </a:spcBef>
              <a:spcAft>
                <a:spcPts val="800"/>
              </a:spcAft>
            </a:pPr>
            <a:r>
              <a:rPr lang="en-US" dirty="0"/>
              <a:t>Social insurance (aka Social Security)</a:t>
            </a:r>
          </a:p>
          <a:p>
            <a:pPr lvl="1">
              <a:spcBef>
                <a:spcPts val="0"/>
              </a:spcBef>
              <a:spcAft>
                <a:spcPts val="800"/>
              </a:spcAft>
            </a:pPr>
            <a:r>
              <a:rPr lang="en-US" dirty="0"/>
              <a:t>Workers compensation program</a:t>
            </a:r>
          </a:p>
          <a:p>
            <a:endParaRPr lang="en-US" dirty="0"/>
          </a:p>
        </p:txBody>
      </p:sp>
      <p:pic>
        <p:nvPicPr>
          <p:cNvPr id="6146" name="Picture 2" descr="woodhorn-netherlands-II.jpg">
            <a:extLst>
              <a:ext uri="{FF2B5EF4-FFF2-40B4-BE49-F238E27FC236}">
                <a16:creationId xmlns:a16="http://schemas.microsoft.com/office/drawing/2014/main" id="{5B3208CF-D438-4A75-AA87-A68A8D166D8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105000"/>
                    </a14:imgEffect>
                    <a14:imgEffect>
                      <a14:brightnessContrast bright="10000" contrast="5000"/>
                    </a14:imgEffect>
                  </a14:imgLayer>
                </a14:imgProps>
              </a:ext>
              <a:ext uri="{28A0092B-C50C-407E-A947-70E740481C1C}">
                <a14:useLocalDpi xmlns:a14="http://schemas.microsoft.com/office/drawing/2010/main" val="0"/>
              </a:ext>
            </a:extLst>
          </a:blip>
          <a:srcRect/>
          <a:stretch>
            <a:fillRect/>
          </a:stretch>
        </p:blipFill>
        <p:spPr bwMode="auto">
          <a:xfrm>
            <a:off x="6019800" y="1911096"/>
            <a:ext cx="2821137" cy="229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472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lstStyle/>
          <a:p>
            <a:r>
              <a:rPr lang="en-US" dirty="0"/>
              <a:t>Education</a:t>
            </a:r>
          </a:p>
        </p:txBody>
      </p:sp>
    </p:spTree>
    <p:extLst>
      <p:ext uri="{BB962C8B-B14F-4D97-AF65-F5344CB8AC3E}">
        <p14:creationId xmlns:p14="http://schemas.microsoft.com/office/powerpoint/2010/main" val="2124885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a:t>Organization of Education</a:t>
            </a:r>
          </a:p>
        </p:txBody>
      </p:sp>
      <p:sp>
        <p:nvSpPr>
          <p:cNvPr id="3" name="Content Placeholder 2"/>
          <p:cNvSpPr>
            <a:spLocks noGrp="1"/>
          </p:cNvSpPr>
          <p:nvPr>
            <p:ph idx="1"/>
          </p:nvPr>
        </p:nvSpPr>
        <p:spPr>
          <a:xfrm>
            <a:off x="533400" y="1311303"/>
            <a:ext cx="5906382" cy="4754563"/>
          </a:xfrm>
        </p:spPr>
        <p:txBody>
          <a:bodyPr>
            <a:normAutofit fontScale="92500"/>
          </a:bodyPr>
          <a:lstStyle/>
          <a:p>
            <a:r>
              <a:rPr lang="en-US" dirty="0"/>
              <a:t>Affiliation:</a:t>
            </a:r>
          </a:p>
          <a:p>
            <a:pPr lvl="1"/>
            <a:r>
              <a:rPr lang="en-US" dirty="0"/>
              <a:t>Public</a:t>
            </a:r>
          </a:p>
          <a:p>
            <a:pPr lvl="1"/>
            <a:r>
              <a:rPr lang="en-US" dirty="0"/>
              <a:t>Special (religious)</a:t>
            </a:r>
          </a:p>
          <a:p>
            <a:pPr lvl="1"/>
            <a:r>
              <a:rPr lang="en-US" dirty="0"/>
              <a:t>General-special (all religions equal)</a:t>
            </a:r>
          </a:p>
          <a:p>
            <a:r>
              <a:rPr lang="en-US" dirty="0"/>
              <a:t>Grade levels:</a:t>
            </a:r>
          </a:p>
          <a:p>
            <a:pPr lvl="1"/>
            <a:r>
              <a:rPr lang="en-US" dirty="0"/>
              <a:t>Elementary (“basic school”), </a:t>
            </a:r>
            <a:br>
              <a:rPr lang="en-US" dirty="0"/>
            </a:br>
            <a:r>
              <a:rPr lang="en-US" dirty="0"/>
              <a:t>ages 4-12, grades “1-8”</a:t>
            </a:r>
          </a:p>
          <a:p>
            <a:pPr lvl="1"/>
            <a:r>
              <a:rPr lang="en-US" dirty="0"/>
              <a:t>Secondary (3 types, 4-6 years), </a:t>
            </a:r>
            <a:br>
              <a:rPr lang="en-US" dirty="0"/>
            </a:br>
            <a:r>
              <a:rPr lang="en-US" dirty="0"/>
              <a:t>with bridge year in “9</a:t>
            </a:r>
            <a:r>
              <a:rPr lang="en-US" baseline="30000" dirty="0"/>
              <a:t>th</a:t>
            </a:r>
            <a:r>
              <a:rPr lang="en-US" dirty="0"/>
              <a:t> grade”</a:t>
            </a:r>
          </a:p>
          <a:p>
            <a:pPr lvl="1"/>
            <a:r>
              <a:rPr lang="en-US" dirty="0"/>
              <a:t>Tertiary (3 types)</a:t>
            </a:r>
          </a:p>
        </p:txBody>
      </p:sp>
      <p:pic>
        <p:nvPicPr>
          <p:cNvPr id="8194" name="Picture 2" descr="https://2.bp.blogspot.com/-wjtKvdVBFPc/Vi79g2eMPQI/AAAAAAAAFZo/yAK_1HolWVw/s1600/Stunning%2BVintage%2BPictures%2Bof%2BEveryday%2BLife%2Bin%2BNetherlands%2Bin%2B1904%2B%25287%2529.jpg">
            <a:extLst>
              <a:ext uri="{FF2B5EF4-FFF2-40B4-BE49-F238E27FC236}">
                <a16:creationId xmlns:a16="http://schemas.microsoft.com/office/drawing/2014/main" id="{B500F432-3518-40B9-8542-F10F13F0E0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295400"/>
            <a:ext cx="2705982"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denhaag.nl/upload/7057d356-abb0-4a26-8afa-ee93780a95c1_7a016d5a-1672-4429-ade0-3ef903499bda_Classroom-2.jpg">
            <a:extLst>
              <a:ext uri="{FF2B5EF4-FFF2-40B4-BE49-F238E27FC236}">
                <a16:creationId xmlns:a16="http://schemas.microsoft.com/office/drawing/2014/main" id="{13E16DB5-C5FA-4117-AB9C-2773218EE7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08" r="17949"/>
          <a:stretch/>
        </p:blipFill>
        <p:spPr bwMode="auto">
          <a:xfrm>
            <a:off x="6248400" y="3657600"/>
            <a:ext cx="2705982" cy="243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164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dirty="0"/>
              <a:t>Educational system flow chart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417638"/>
            <a:ext cx="5029200" cy="5230368"/>
          </a:xfrm>
          <a:solidFill>
            <a:schemeClr val="tx1"/>
          </a:solidFill>
        </p:spPr>
      </p:pic>
    </p:spTree>
    <p:extLst>
      <p:ext uri="{BB962C8B-B14F-4D97-AF65-F5344CB8AC3E}">
        <p14:creationId xmlns:p14="http://schemas.microsoft.com/office/powerpoint/2010/main" val="2791826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a:lstStyle/>
          <a:p>
            <a:r>
              <a:rPr lang="en-US" dirty="0"/>
              <a:t>Gender Issues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42953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125000"/>
                    </a14:imgEffect>
                    <a14:imgEffect>
                      <a14:brightnessContrast bright="-10000" contrast="30000"/>
                    </a14:imgEffect>
                  </a14:imgLayer>
                </a14:imgProps>
              </a:ext>
            </a:extLst>
          </a:blip>
          <a:stretch>
            <a:fillRect/>
          </a:stretch>
        </p:blipFill>
        <p:spPr>
          <a:xfrm>
            <a:off x="152400" y="2133600"/>
            <a:ext cx="8697226" cy="3506093"/>
          </a:xfrm>
          <a:prstGeom prst="rect">
            <a:avLst/>
          </a:prstGeom>
        </p:spPr>
      </p:pic>
      <p:sp>
        <p:nvSpPr>
          <p:cNvPr id="3" name="Title 2"/>
          <p:cNvSpPr>
            <a:spLocks noGrp="1"/>
          </p:cNvSpPr>
          <p:nvPr>
            <p:ph type="title"/>
          </p:nvPr>
        </p:nvSpPr>
        <p:spPr/>
        <p:txBody>
          <a:bodyPr/>
          <a:lstStyle/>
          <a:p>
            <a:r>
              <a:rPr lang="en-US" dirty="0"/>
              <a:t>Labor force participation</a:t>
            </a:r>
          </a:p>
        </p:txBody>
      </p:sp>
    </p:spTree>
    <p:extLst>
      <p:ext uri="{BB962C8B-B14F-4D97-AF65-F5344CB8AC3E}">
        <p14:creationId xmlns:p14="http://schemas.microsoft.com/office/powerpoint/2010/main" val="441712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uaWZpWXwHIc/Wzp7hLO_6GI/AAAAAAAAxEk/fFVP2RpD2PsW17eTKHMd1-MPKJWP-oPMwCL0BGAYYCw/h1359/2018-07-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69934"/>
            <a:ext cx="8988425" cy="626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806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93398FE-5365-4031-999E-7A73842C040D}"/>
              </a:ext>
            </a:extLst>
          </p:cNvPr>
          <p:cNvGraphicFramePr>
            <a:graphicFrameLocks noGrp="1"/>
          </p:cNvGraphicFramePr>
          <p:nvPr>
            <p:extLst>
              <p:ext uri="{D42A27DB-BD31-4B8C-83A1-F6EECF244321}">
                <p14:modId xmlns:p14="http://schemas.microsoft.com/office/powerpoint/2010/main" val="921096743"/>
              </p:ext>
            </p:extLst>
          </p:nvPr>
        </p:nvGraphicFramePr>
        <p:xfrm>
          <a:off x="236904" y="282493"/>
          <a:ext cx="8670192" cy="62930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508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9434"/>
          </a:xfrm>
        </p:spPr>
        <p:txBody>
          <a:bodyPr>
            <a:noAutofit/>
          </a:bodyPr>
          <a:lstStyle/>
          <a:p>
            <a:r>
              <a:rPr lang="en-US" sz="4000" dirty="0"/>
              <a:t>Sex Education in the Netherlands</a:t>
            </a:r>
          </a:p>
        </p:txBody>
      </p:sp>
      <p:sp>
        <p:nvSpPr>
          <p:cNvPr id="8" name="Content Placeholder 2">
            <a:extLst>
              <a:ext uri="{FF2B5EF4-FFF2-40B4-BE49-F238E27FC236}">
                <a16:creationId xmlns:a16="http://schemas.microsoft.com/office/drawing/2014/main" id="{EAA1FD39-2B52-4AD0-8895-F57C10F526C4}"/>
              </a:ext>
            </a:extLst>
          </p:cNvPr>
          <p:cNvSpPr txBox="1">
            <a:spLocks/>
          </p:cNvSpPr>
          <p:nvPr/>
        </p:nvSpPr>
        <p:spPr>
          <a:xfrm>
            <a:off x="3374994" y="1462046"/>
            <a:ext cx="4854606" cy="16859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u="sng" dirty="0">
                <a:hlinkClick r:id="rId2"/>
              </a:rPr>
              <a:t>https://www.youtube.com/watch?v=YD-Hckohzh0</a:t>
            </a:r>
            <a:r>
              <a:rPr lang="en-US" sz="1600" dirty="0"/>
              <a:t> Interview with a teacher</a:t>
            </a:r>
            <a:br>
              <a:rPr lang="en-US" sz="1600" dirty="0"/>
            </a:br>
            <a:r>
              <a:rPr lang="en-US" sz="1200" dirty="0"/>
              <a:t>runtime 4:33</a:t>
            </a:r>
          </a:p>
        </p:txBody>
      </p:sp>
      <p:sp>
        <p:nvSpPr>
          <p:cNvPr id="11" name="Content Placeholder 2">
            <a:extLst>
              <a:ext uri="{FF2B5EF4-FFF2-40B4-BE49-F238E27FC236}">
                <a16:creationId xmlns:a16="http://schemas.microsoft.com/office/drawing/2014/main" id="{37A153AD-FF48-43A8-A0FF-7AEF7C0D45B7}"/>
              </a:ext>
            </a:extLst>
          </p:cNvPr>
          <p:cNvSpPr txBox="1">
            <a:spLocks/>
          </p:cNvSpPr>
          <p:nvPr/>
        </p:nvSpPr>
        <p:spPr>
          <a:xfrm>
            <a:off x="3368898" y="3287813"/>
            <a:ext cx="5470302" cy="6695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u="sng" dirty="0">
                <a:hlinkClick r:id="rId3"/>
              </a:rPr>
              <a:t>https://www.youtube.com/watch?v=AA1HDFH9OaU</a:t>
            </a:r>
            <a:r>
              <a:rPr lang="en-US" sz="1600" dirty="0"/>
              <a:t> </a:t>
            </a:r>
            <a:br>
              <a:rPr lang="en-US" sz="1600" dirty="0"/>
            </a:br>
            <a:r>
              <a:rPr lang="en-US" sz="1600" dirty="0"/>
              <a:t>Young kids discussing being in love in school (sub-titled) </a:t>
            </a:r>
            <a:br>
              <a:rPr lang="en-US" sz="1600" dirty="0"/>
            </a:br>
            <a:r>
              <a:rPr lang="en-US" sz="1200" dirty="0"/>
              <a:t>runtime  3:08</a:t>
            </a:r>
            <a:br>
              <a:rPr lang="en-US" sz="1200" dirty="0"/>
            </a:br>
            <a:endParaRPr lang="en-US" sz="1200" dirty="0"/>
          </a:p>
        </p:txBody>
      </p:sp>
      <p:pic>
        <p:nvPicPr>
          <p:cNvPr id="4" name="Picture 3">
            <a:extLst>
              <a:ext uri="{FF2B5EF4-FFF2-40B4-BE49-F238E27FC236}">
                <a16:creationId xmlns:a16="http://schemas.microsoft.com/office/drawing/2014/main" id="{C7D16031-A9F9-48F9-9F0E-8A0EB4DF45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442022"/>
            <a:ext cx="2743200" cy="1541554"/>
          </a:xfrm>
          <a:prstGeom prst="rect">
            <a:avLst/>
          </a:prstGeom>
        </p:spPr>
      </p:pic>
      <p:pic>
        <p:nvPicPr>
          <p:cNvPr id="9" name="Picture 8">
            <a:extLst>
              <a:ext uri="{FF2B5EF4-FFF2-40B4-BE49-F238E27FC236}">
                <a16:creationId xmlns:a16="http://schemas.microsoft.com/office/drawing/2014/main" id="{CAA44697-40F3-4890-A20D-B645B1287A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249334"/>
            <a:ext cx="2743200" cy="1490870"/>
          </a:xfrm>
          <a:prstGeom prst="rect">
            <a:avLst/>
          </a:prstGeom>
        </p:spPr>
      </p:pic>
      <p:pic>
        <p:nvPicPr>
          <p:cNvPr id="12" name="Picture 11">
            <a:extLst>
              <a:ext uri="{FF2B5EF4-FFF2-40B4-BE49-F238E27FC236}">
                <a16:creationId xmlns:a16="http://schemas.microsoft.com/office/drawing/2014/main" id="{42C6D97A-0257-4D4D-92E9-6E2A3588CE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794" y="5018154"/>
            <a:ext cx="2743200" cy="1605714"/>
          </a:xfrm>
          <a:prstGeom prst="rect">
            <a:avLst/>
          </a:prstGeom>
        </p:spPr>
      </p:pic>
      <p:sp>
        <p:nvSpPr>
          <p:cNvPr id="13" name="Content Placeholder 2">
            <a:extLst>
              <a:ext uri="{FF2B5EF4-FFF2-40B4-BE49-F238E27FC236}">
                <a16:creationId xmlns:a16="http://schemas.microsoft.com/office/drawing/2014/main" id="{8C3D7A22-5A64-4A60-958A-A0455A4903AA}"/>
              </a:ext>
            </a:extLst>
          </p:cNvPr>
          <p:cNvSpPr txBox="1">
            <a:spLocks/>
          </p:cNvSpPr>
          <p:nvPr/>
        </p:nvSpPr>
        <p:spPr>
          <a:xfrm>
            <a:off x="3387186" y="5151486"/>
            <a:ext cx="5604414" cy="10207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u="sng" dirty="0">
                <a:hlinkClick r:id="rId7"/>
              </a:rPr>
              <a:t>https://www.youtube.com/watch?v=Yz59The52xU</a:t>
            </a:r>
            <a:r>
              <a:rPr lang="en-US" sz="1600" dirty="0"/>
              <a:t> </a:t>
            </a:r>
            <a:br>
              <a:rPr lang="en-US" sz="1600" dirty="0"/>
            </a:br>
            <a:r>
              <a:rPr lang="en-US" sz="1600" dirty="0"/>
              <a:t>being in love part 2; young kids in class, parents at workshop </a:t>
            </a:r>
            <a:r>
              <a:rPr lang="en-US" sz="1200" dirty="0"/>
              <a:t>runtime 22:52</a:t>
            </a:r>
          </a:p>
        </p:txBody>
      </p:sp>
    </p:spTree>
    <p:extLst>
      <p:ext uri="{BB962C8B-B14F-4D97-AF65-F5344CB8AC3E}">
        <p14:creationId xmlns:p14="http://schemas.microsoft.com/office/powerpoint/2010/main" val="195978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r>
              <a:rPr lang="en-US" dirty="0"/>
              <a:t>The Human Development Index, HDI</a:t>
            </a:r>
            <a:br>
              <a:rPr lang="en-US" dirty="0"/>
            </a:br>
            <a:r>
              <a:rPr lang="en-US" sz="3600" dirty="0"/>
              <a:t>How does the UN measure ED?</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0000"/>
                    </a14:imgEffect>
                    <a14:imgEffect>
                      <a14:saturation sat="14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332153" y="1676400"/>
            <a:ext cx="8479693" cy="4724400"/>
          </a:xfrm>
        </p:spPr>
      </p:pic>
    </p:spTree>
    <p:extLst>
      <p:ext uri="{BB962C8B-B14F-4D97-AF65-F5344CB8AC3E}">
        <p14:creationId xmlns:p14="http://schemas.microsoft.com/office/powerpoint/2010/main" val="2650645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Comparative Teen Pregnancy Rates  </a:t>
            </a:r>
          </a:p>
        </p:txBody>
      </p:sp>
      <p:graphicFrame>
        <p:nvGraphicFramePr>
          <p:cNvPr id="6" name="Chart 5">
            <a:extLst>
              <a:ext uri="{FF2B5EF4-FFF2-40B4-BE49-F238E27FC236}">
                <a16:creationId xmlns:a16="http://schemas.microsoft.com/office/drawing/2014/main" id="{26D15131-B197-46CE-88E3-DE462AC21EF6}"/>
              </a:ext>
            </a:extLst>
          </p:cNvPr>
          <p:cNvGraphicFramePr>
            <a:graphicFrameLocks/>
          </p:cNvGraphicFramePr>
          <p:nvPr>
            <p:extLst>
              <p:ext uri="{D42A27DB-BD31-4B8C-83A1-F6EECF244321}">
                <p14:modId xmlns:p14="http://schemas.microsoft.com/office/powerpoint/2010/main" val="2858876335"/>
              </p:ext>
            </p:extLst>
          </p:nvPr>
        </p:nvGraphicFramePr>
        <p:xfrm>
          <a:off x="1390650" y="1676400"/>
          <a:ext cx="6362700" cy="3733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1946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3043" y="838200"/>
            <a:ext cx="4724400" cy="4525478"/>
          </a:xfrm>
          <a:prstGeom prst="rect">
            <a:avLst/>
          </a:prstGeom>
        </p:spPr>
      </p:pic>
      <p:sp>
        <p:nvSpPr>
          <p:cNvPr id="3" name="Title 1">
            <a:extLst>
              <a:ext uri="{FF2B5EF4-FFF2-40B4-BE49-F238E27FC236}">
                <a16:creationId xmlns:a16="http://schemas.microsoft.com/office/drawing/2014/main" id="{5EF654EC-AD01-4D04-8F72-B4A021CE81E5}"/>
              </a:ext>
            </a:extLst>
          </p:cNvPr>
          <p:cNvSpPr>
            <a:spLocks noGrp="1"/>
          </p:cNvSpPr>
          <p:nvPr>
            <p:ph type="title"/>
          </p:nvPr>
        </p:nvSpPr>
        <p:spPr>
          <a:xfrm>
            <a:off x="457200" y="228600"/>
            <a:ext cx="8229600" cy="487362"/>
          </a:xfrm>
        </p:spPr>
        <p:txBody>
          <a:bodyPr>
            <a:noAutofit/>
          </a:bodyPr>
          <a:lstStyle/>
          <a:p>
            <a:r>
              <a:rPr lang="en-US" sz="4000" dirty="0"/>
              <a:t>The Birds and the Bees</a:t>
            </a:r>
          </a:p>
        </p:txBody>
      </p:sp>
      <p:pic>
        <p:nvPicPr>
          <p:cNvPr id="5" name="Content Placeholder 3">
            <a:extLst>
              <a:ext uri="{FF2B5EF4-FFF2-40B4-BE49-F238E27FC236}">
                <a16:creationId xmlns:a16="http://schemas.microsoft.com/office/drawing/2014/main" id="{428A2168-1060-4028-9C18-7ACD7207A18A}"/>
              </a:ext>
            </a:extLst>
          </p:cNvPr>
          <p:cNvPicPr>
            <a:picLocks noChangeAspect="1"/>
          </p:cNvPicPr>
          <p:nvPr/>
        </p:nvPicPr>
        <p:blipFill>
          <a:blip r:embed="rId3"/>
          <a:stretch>
            <a:fillRect/>
          </a:stretch>
        </p:blipFill>
        <p:spPr>
          <a:xfrm>
            <a:off x="5114544" y="838200"/>
            <a:ext cx="3815557" cy="3815557"/>
          </a:xfrm>
          <a:prstGeom prst="rect">
            <a:avLst/>
          </a:prstGeom>
        </p:spPr>
      </p:pic>
      <p:sp>
        <p:nvSpPr>
          <p:cNvPr id="6" name="Content Placeholder 2">
            <a:extLst>
              <a:ext uri="{FF2B5EF4-FFF2-40B4-BE49-F238E27FC236}">
                <a16:creationId xmlns:a16="http://schemas.microsoft.com/office/drawing/2014/main" id="{49D6E588-FA5E-463A-A6A5-6E481D26B2A9}"/>
              </a:ext>
            </a:extLst>
          </p:cNvPr>
          <p:cNvSpPr txBox="1">
            <a:spLocks/>
          </p:cNvSpPr>
          <p:nvPr/>
        </p:nvSpPr>
        <p:spPr>
          <a:xfrm>
            <a:off x="223043" y="5486400"/>
            <a:ext cx="4724400" cy="12657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b="1" dirty="0"/>
              <a:t>Klein, Rebecca. "These Maps Show Where Kids In America Get Terrifying Sex Ed."</a:t>
            </a:r>
            <a:r>
              <a:rPr lang="en-US" sz="1000" dirty="0"/>
              <a:t> </a:t>
            </a:r>
            <a:br>
              <a:rPr lang="en-US" sz="1000" dirty="0"/>
            </a:br>
            <a:r>
              <a:rPr lang="en-US" sz="1000" i="1" dirty="0"/>
              <a:t>The Huffington Post</a:t>
            </a:r>
            <a:r>
              <a:rPr lang="en-US" sz="1000" dirty="0"/>
              <a:t>. TheHuffingtonPost.com, 08 Apr. 2014. Web. 28 Mar. 2017. </a:t>
            </a:r>
            <a:br>
              <a:rPr lang="en-US" sz="1000" dirty="0"/>
            </a:br>
            <a:r>
              <a:rPr lang="en-US" sz="1000" dirty="0">
                <a:solidFill>
                  <a:srgbClr val="00B0F0"/>
                </a:solidFill>
              </a:rPr>
              <a:t>http://www.huffingtonpost.com/2014/04/08/sex-education-requirement- maps_n_5111835.html</a:t>
            </a:r>
          </a:p>
          <a:p>
            <a:pPr marL="0" indent="0">
              <a:buFont typeface="Arial" pitchFamily="34" charset="0"/>
              <a:buNone/>
            </a:pPr>
            <a:r>
              <a:rPr lang="en-US" sz="1000" dirty="0"/>
              <a:t>This source provided me with great visual of a U.S. map that represents and shows where sexually education is not mandated and not considered part of the curriculum. This map allowed me to show and explain  how the U.S. sexual education is different from the Netherlands and is not considered important or as crucial in some states.</a:t>
            </a:r>
          </a:p>
        </p:txBody>
      </p:sp>
      <p:sp>
        <p:nvSpPr>
          <p:cNvPr id="7" name="Content Placeholder 2">
            <a:extLst>
              <a:ext uri="{FF2B5EF4-FFF2-40B4-BE49-F238E27FC236}">
                <a16:creationId xmlns:a16="http://schemas.microsoft.com/office/drawing/2014/main" id="{33F46ECF-786A-4D9F-A378-782A12A38364}"/>
              </a:ext>
            </a:extLst>
          </p:cNvPr>
          <p:cNvSpPr txBox="1">
            <a:spLocks/>
          </p:cNvSpPr>
          <p:nvPr/>
        </p:nvSpPr>
        <p:spPr>
          <a:xfrm>
            <a:off x="5145024" y="4697809"/>
            <a:ext cx="3906458" cy="15771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b="1" dirty="0"/>
              <a:t>Rutgers: For sexual and reproductive health and rights 2017</a:t>
            </a:r>
            <a:r>
              <a:rPr lang="en-US" sz="1000" dirty="0"/>
              <a:t/>
            </a:r>
            <a:br>
              <a:rPr lang="en-US" sz="1000" dirty="0"/>
            </a:br>
            <a:r>
              <a:rPr lang="en-US" sz="1000" dirty="0">
                <a:solidFill>
                  <a:srgbClr val="00B0F0"/>
                </a:solidFill>
              </a:rPr>
              <a:t>http://www.rutgers.international/what-we-do/comprehensive-sexuality-education/what-comprehensive-sexuality-education</a:t>
            </a:r>
            <a:r>
              <a:rPr lang="en-US" sz="1000" dirty="0"/>
              <a:t/>
            </a:r>
            <a:br>
              <a:rPr lang="en-US" sz="1000" dirty="0"/>
            </a:br>
            <a:r>
              <a:rPr lang="en-US" sz="1000" dirty="0"/>
              <a:t>Rutgers is the Dutch sexuality research institute behind the mandated curriculum. This source explains the idea of comprehensive sexuality   education and how it has been developed to include guidance on both the physical and emotional side of relationships. Rutgers not only develops the curriculum that Dutch children receive, but they also works towards providing accessible sexuality information for young people all around the world.</a:t>
            </a:r>
          </a:p>
        </p:txBody>
      </p:sp>
      <p:sp>
        <p:nvSpPr>
          <p:cNvPr id="8" name="Subtitle 2">
            <a:extLst>
              <a:ext uri="{FF2B5EF4-FFF2-40B4-BE49-F238E27FC236}">
                <a16:creationId xmlns:a16="http://schemas.microsoft.com/office/drawing/2014/main" id="{7B7CD22D-C388-4CA7-BC9A-8DDDB360B8F9}"/>
              </a:ext>
            </a:extLst>
          </p:cNvPr>
          <p:cNvSpPr txBox="1">
            <a:spLocks/>
          </p:cNvSpPr>
          <p:nvPr/>
        </p:nvSpPr>
        <p:spPr>
          <a:xfrm>
            <a:off x="7696200" y="6140597"/>
            <a:ext cx="1676400" cy="784226"/>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Thanks to:</a:t>
            </a:r>
          </a:p>
          <a:p>
            <a:pPr marL="119063" indent="-119063"/>
            <a:r>
              <a:rPr lang="en-US" dirty="0"/>
              <a:t>Kelley Lindquist</a:t>
            </a:r>
          </a:p>
          <a:p>
            <a:pPr marL="119063" indent="-119063"/>
            <a:r>
              <a:rPr lang="en-US" dirty="0"/>
              <a:t>Julie LeBlanc</a:t>
            </a:r>
          </a:p>
          <a:p>
            <a:pPr marL="119063" indent="-119063"/>
            <a:r>
              <a:rPr lang="en-US" dirty="0"/>
              <a:t>Tanner Gresham</a:t>
            </a:r>
          </a:p>
        </p:txBody>
      </p:sp>
    </p:spTree>
    <p:extLst>
      <p:ext uri="{BB962C8B-B14F-4D97-AF65-F5344CB8AC3E}">
        <p14:creationId xmlns:p14="http://schemas.microsoft.com/office/powerpoint/2010/main" val="4037147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4000" dirty="0"/>
              <a:t>Hans </a:t>
            </a:r>
            <a:r>
              <a:rPr lang="en-US" sz="4000" dirty="0" err="1"/>
              <a:t>Rosling</a:t>
            </a:r>
            <a:r>
              <a:rPr lang="en-US" sz="4000" dirty="0"/>
              <a:t>: Economic Development</a:t>
            </a:r>
          </a:p>
        </p:txBody>
      </p:sp>
      <p:pic>
        <p:nvPicPr>
          <p:cNvPr id="4" name="Picture 3">
            <a:extLst>
              <a:ext uri="{FF2B5EF4-FFF2-40B4-BE49-F238E27FC236}">
                <a16:creationId xmlns:a16="http://schemas.microsoft.com/office/drawing/2014/main" id="{32B65F75-EA1D-4A23-A8FE-C89D90C26F74}"/>
              </a:ext>
            </a:extLst>
          </p:cNvPr>
          <p:cNvPicPr>
            <a:picLocks noChangeAspect="1"/>
          </p:cNvPicPr>
          <p:nvPr/>
        </p:nvPicPr>
        <p:blipFill>
          <a:blip r:embed="rId2"/>
          <a:stretch>
            <a:fillRect/>
          </a:stretch>
        </p:blipFill>
        <p:spPr>
          <a:xfrm>
            <a:off x="493776" y="2401824"/>
            <a:ext cx="2743200" cy="1637818"/>
          </a:xfrm>
          <a:prstGeom prst="rect">
            <a:avLst/>
          </a:prstGeom>
        </p:spPr>
      </p:pic>
      <p:sp>
        <p:nvSpPr>
          <p:cNvPr id="5" name="Content Placeholder 2">
            <a:extLst>
              <a:ext uri="{FF2B5EF4-FFF2-40B4-BE49-F238E27FC236}">
                <a16:creationId xmlns:a16="http://schemas.microsoft.com/office/drawing/2014/main" id="{F2B125F6-1FBA-4F2A-A851-6E2EDF519307}"/>
              </a:ext>
            </a:extLst>
          </p:cNvPr>
          <p:cNvSpPr txBox="1">
            <a:spLocks/>
          </p:cNvSpPr>
          <p:nvPr/>
        </p:nvSpPr>
        <p:spPr>
          <a:xfrm>
            <a:off x="3236976" y="2438400"/>
            <a:ext cx="4854606" cy="16859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hlinkClick r:id="rId3"/>
              </a:rPr>
              <a:t>http://www.youtube.com/watch?v=jbkSRLYSojo</a:t>
            </a:r>
            <a:r>
              <a:rPr lang="en-US" sz="1600" dirty="0"/>
              <a:t> Health/Wealth of the World over Time</a:t>
            </a:r>
            <a:br>
              <a:rPr lang="en-US" sz="1600" dirty="0"/>
            </a:br>
            <a:r>
              <a:rPr lang="en-US" sz="1200" dirty="0"/>
              <a:t>runtime 4:47</a:t>
            </a:r>
          </a:p>
        </p:txBody>
      </p:sp>
    </p:spTree>
    <p:extLst>
      <p:ext uri="{BB962C8B-B14F-4D97-AF65-F5344CB8AC3E}">
        <p14:creationId xmlns:p14="http://schemas.microsoft.com/office/powerpoint/2010/main" val="972594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1143000"/>
          </a:xfrm>
        </p:spPr>
        <p:txBody>
          <a:bodyPr/>
          <a:lstStyle/>
          <a:p>
            <a:r>
              <a:rPr lang="en-US" dirty="0"/>
              <a:t>End of show</a:t>
            </a:r>
          </a:p>
        </p:txBody>
      </p:sp>
    </p:spTree>
    <p:extLst>
      <p:ext uri="{BB962C8B-B14F-4D97-AF65-F5344CB8AC3E}">
        <p14:creationId xmlns:p14="http://schemas.microsoft.com/office/powerpoint/2010/main" val="9381836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4000" dirty="0"/>
              <a:t>Maternal mortality rates </a:t>
            </a:r>
            <a:br>
              <a:rPr lang="en-US" sz="4000" dirty="0"/>
            </a:br>
            <a:r>
              <a:rPr lang="en-US" sz="2800" dirty="0"/>
              <a:t>per 100,000 live births</a:t>
            </a:r>
            <a:endParaRPr lang="en-US" sz="4000" dirty="0"/>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19340" y="1905000"/>
            <a:ext cx="8243076" cy="4214272"/>
          </a:xfrm>
        </p:spPr>
      </p:pic>
    </p:spTree>
    <p:extLst>
      <p:ext uri="{BB962C8B-B14F-4D97-AF65-F5344CB8AC3E}">
        <p14:creationId xmlns:p14="http://schemas.microsoft.com/office/powerpoint/2010/main" val="3623639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Infant mortality rates (&lt; 1 </a:t>
            </a:r>
            <a:r>
              <a:rPr lang="en-US" sz="2800" dirty="0" err="1"/>
              <a:t>yo</a:t>
            </a:r>
            <a:r>
              <a:rPr lang="en-US" sz="2800" dirty="0"/>
              <a:t>) per 1000 live births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702" y="1219200"/>
            <a:ext cx="8737697" cy="5257339"/>
          </a:xfrm>
        </p:spPr>
      </p:pic>
    </p:spTree>
    <p:extLst>
      <p:ext uri="{BB962C8B-B14F-4D97-AF65-F5344CB8AC3E}">
        <p14:creationId xmlns:p14="http://schemas.microsoft.com/office/powerpoint/2010/main" val="336669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3104" y="228600"/>
            <a:ext cx="4577792" cy="707886"/>
          </a:xfrm>
          <a:prstGeom prst="rect">
            <a:avLst/>
          </a:prstGeom>
          <a:noFill/>
        </p:spPr>
        <p:txBody>
          <a:bodyPr wrap="none" rtlCol="0">
            <a:spAutoFit/>
          </a:bodyPr>
          <a:lstStyle/>
          <a:p>
            <a:r>
              <a:rPr lang="en-US" sz="4000" dirty="0"/>
              <a:t>World HDI (UN 2015)</a:t>
            </a:r>
          </a:p>
        </p:txBody>
      </p:sp>
      <p:pic>
        <p:nvPicPr>
          <p:cNvPr id="1026" name="Picture 2" descr="https://i.imgur.com/OUvP7co.png">
            <a:extLst>
              <a:ext uri="{FF2B5EF4-FFF2-40B4-BE49-F238E27FC236}">
                <a16:creationId xmlns:a16="http://schemas.microsoft.com/office/drawing/2014/main" id="{A99FB73A-55A9-4B34-A280-3D1183CC0B4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95" r="4099" b="9860"/>
          <a:stretch/>
        </p:blipFill>
        <p:spPr bwMode="auto">
          <a:xfrm>
            <a:off x="152400" y="1209040"/>
            <a:ext cx="8839200" cy="4414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i.imgur.com/OUvP7co.png">
            <a:extLst>
              <a:ext uri="{FF2B5EF4-FFF2-40B4-BE49-F238E27FC236}">
                <a16:creationId xmlns:a16="http://schemas.microsoft.com/office/drawing/2014/main" id="{034F8600-E7A3-49C7-A759-66EBACF759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62" t="69645" r="73353" b="9768"/>
          <a:stretch/>
        </p:blipFill>
        <p:spPr bwMode="auto">
          <a:xfrm>
            <a:off x="2895600" y="5136859"/>
            <a:ext cx="3352800" cy="16368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DE5DC3B-EE27-4676-A376-23EDAA632403}"/>
              </a:ext>
            </a:extLst>
          </p:cNvPr>
          <p:cNvSpPr/>
          <p:nvPr/>
        </p:nvSpPr>
        <p:spPr>
          <a:xfrm>
            <a:off x="152400" y="4572000"/>
            <a:ext cx="1828800" cy="10515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13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43563-06A5-4647-97B2-31073D9BB0C8}"/>
              </a:ext>
            </a:extLst>
          </p:cNvPr>
          <p:cNvPicPr>
            <a:picLocks noChangeAspect="1"/>
          </p:cNvPicPr>
          <p:nvPr/>
        </p:nvPicPr>
        <p:blipFill rotWithShape="1">
          <a:blip r:embed="rId2"/>
          <a:srcRect l="5000" t="14817" r="10000" b="21646"/>
          <a:stretch/>
        </p:blipFill>
        <p:spPr>
          <a:xfrm>
            <a:off x="228600" y="1173480"/>
            <a:ext cx="8686800" cy="4513729"/>
          </a:xfrm>
          <a:prstGeom prst="rect">
            <a:avLst/>
          </a:prstGeom>
        </p:spPr>
      </p:pic>
      <p:pic>
        <p:nvPicPr>
          <p:cNvPr id="4" name="Picture 3">
            <a:extLst>
              <a:ext uri="{FF2B5EF4-FFF2-40B4-BE49-F238E27FC236}">
                <a16:creationId xmlns:a16="http://schemas.microsoft.com/office/drawing/2014/main" id="{2B57759E-F639-4E1E-9AE5-DECABE878A52}"/>
              </a:ext>
            </a:extLst>
          </p:cNvPr>
          <p:cNvPicPr>
            <a:picLocks noChangeAspect="1"/>
          </p:cNvPicPr>
          <p:nvPr/>
        </p:nvPicPr>
        <p:blipFill rotWithShape="1">
          <a:blip r:embed="rId2"/>
          <a:srcRect l="24167" t="82368" r="24167" b="8042"/>
          <a:stretch/>
        </p:blipFill>
        <p:spPr>
          <a:xfrm>
            <a:off x="1619255" y="5791200"/>
            <a:ext cx="5905490" cy="762000"/>
          </a:xfrm>
          <a:prstGeom prst="rect">
            <a:avLst/>
          </a:prstGeom>
        </p:spPr>
      </p:pic>
      <p:sp>
        <p:nvSpPr>
          <p:cNvPr id="5" name="TextBox 4">
            <a:extLst>
              <a:ext uri="{FF2B5EF4-FFF2-40B4-BE49-F238E27FC236}">
                <a16:creationId xmlns:a16="http://schemas.microsoft.com/office/drawing/2014/main" id="{75FA039D-ECAD-4CED-AE9C-4F7551F93096}"/>
              </a:ext>
            </a:extLst>
          </p:cNvPr>
          <p:cNvSpPr txBox="1"/>
          <p:nvPr/>
        </p:nvSpPr>
        <p:spPr>
          <a:xfrm>
            <a:off x="1" y="228600"/>
            <a:ext cx="9144000" cy="707886"/>
          </a:xfrm>
          <a:prstGeom prst="rect">
            <a:avLst/>
          </a:prstGeom>
          <a:noFill/>
        </p:spPr>
        <p:txBody>
          <a:bodyPr wrap="square" rtlCol="0">
            <a:spAutoFit/>
          </a:bodyPr>
          <a:lstStyle/>
          <a:p>
            <a:pPr algn="ctr"/>
            <a:r>
              <a:rPr lang="en-US" sz="4000" dirty="0"/>
              <a:t>Life Expectancy at Birth (2015)</a:t>
            </a:r>
          </a:p>
        </p:txBody>
      </p:sp>
      <p:sp>
        <p:nvSpPr>
          <p:cNvPr id="6" name="TextBox 5">
            <a:extLst>
              <a:ext uri="{FF2B5EF4-FFF2-40B4-BE49-F238E27FC236}">
                <a16:creationId xmlns:a16="http://schemas.microsoft.com/office/drawing/2014/main" id="{65A9368F-2292-477B-951D-B26A39A45376}"/>
              </a:ext>
            </a:extLst>
          </p:cNvPr>
          <p:cNvSpPr txBox="1"/>
          <p:nvPr/>
        </p:nvSpPr>
        <p:spPr>
          <a:xfrm>
            <a:off x="533400" y="6581001"/>
            <a:ext cx="8077200" cy="276999"/>
          </a:xfrm>
          <a:prstGeom prst="rect">
            <a:avLst/>
          </a:prstGeom>
          <a:noFill/>
        </p:spPr>
        <p:txBody>
          <a:bodyPr wrap="square" rtlCol="0">
            <a:spAutoFit/>
          </a:bodyPr>
          <a:lstStyle/>
          <a:p>
            <a:pPr algn="ctr"/>
            <a:r>
              <a:rPr lang="en-US" sz="1200" dirty="0">
                <a:solidFill>
                  <a:schemeClr val="tx1">
                    <a:lumMod val="85000"/>
                  </a:schemeClr>
                </a:solidFill>
              </a:rPr>
              <a:t>https://ourworldindata.org/life-expectancy</a:t>
            </a:r>
          </a:p>
        </p:txBody>
      </p:sp>
    </p:spTree>
    <p:extLst>
      <p:ext uri="{BB962C8B-B14F-4D97-AF65-F5344CB8AC3E}">
        <p14:creationId xmlns:p14="http://schemas.microsoft.com/office/powerpoint/2010/main" val="3284430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D30ADB-B038-4A39-97BE-FEDDDBBA5773}"/>
              </a:ext>
            </a:extLst>
          </p:cNvPr>
          <p:cNvGrpSpPr/>
          <p:nvPr/>
        </p:nvGrpSpPr>
        <p:grpSpPr>
          <a:xfrm>
            <a:off x="970382" y="839388"/>
            <a:ext cx="7203235" cy="5786234"/>
            <a:chOff x="721564" y="990600"/>
            <a:chExt cx="7203235" cy="5786234"/>
          </a:xfrm>
        </p:grpSpPr>
        <p:grpSp>
          <p:nvGrpSpPr>
            <p:cNvPr id="10" name="Group 9">
              <a:extLst>
                <a:ext uri="{FF2B5EF4-FFF2-40B4-BE49-F238E27FC236}">
                  <a16:creationId xmlns:a16="http://schemas.microsoft.com/office/drawing/2014/main" id="{59F807C7-C35A-433C-96A1-A662F50388CC}"/>
                </a:ext>
              </a:extLst>
            </p:cNvPr>
            <p:cNvGrpSpPr>
              <a:grpSpLocks noChangeAspect="1"/>
            </p:cNvGrpSpPr>
            <p:nvPr/>
          </p:nvGrpSpPr>
          <p:grpSpPr>
            <a:xfrm>
              <a:off x="721564" y="990600"/>
              <a:ext cx="7203235" cy="5786234"/>
              <a:chOff x="2286000" y="457200"/>
              <a:chExt cx="7772400" cy="6243434"/>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000" t="4582"/>
              <a:stretch/>
            </p:blipFill>
            <p:spPr>
              <a:xfrm>
                <a:off x="2286000" y="457200"/>
                <a:ext cx="7772400" cy="6243434"/>
              </a:xfrm>
              <a:prstGeom prst="rect">
                <a:avLst/>
              </a:prstGeom>
            </p:spPr>
          </p:pic>
          <p:sp>
            <p:nvSpPr>
              <p:cNvPr id="6" name="Rectangle 5">
                <a:extLst>
                  <a:ext uri="{FF2B5EF4-FFF2-40B4-BE49-F238E27FC236}">
                    <a16:creationId xmlns:a16="http://schemas.microsoft.com/office/drawing/2014/main" id="{F406F267-7539-4534-8164-2E08E3F1A690}"/>
                  </a:ext>
                </a:extLst>
              </p:cNvPr>
              <p:cNvSpPr/>
              <p:nvPr/>
            </p:nvSpPr>
            <p:spPr>
              <a:xfrm>
                <a:off x="2286000" y="6248400"/>
                <a:ext cx="76200" cy="381000"/>
              </a:xfrm>
              <a:prstGeom prst="rect">
                <a:avLst/>
              </a:prstGeom>
              <a:solidFill>
                <a:srgbClr val="AB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4BDE06-5CB1-44BE-BCC2-3F7CEB1F74CB}"/>
                  </a:ext>
                </a:extLst>
              </p:cNvPr>
              <p:cNvSpPr/>
              <p:nvPr/>
            </p:nvSpPr>
            <p:spPr>
              <a:xfrm>
                <a:off x="2286000" y="990600"/>
                <a:ext cx="228600" cy="4267200"/>
              </a:xfrm>
              <a:prstGeom prst="rect">
                <a:avLst/>
              </a:prstGeom>
              <a:solidFill>
                <a:srgbClr val="AB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66001B-AC05-416B-A1A2-DB8990AF2D5E}"/>
                  </a:ext>
                </a:extLst>
              </p:cNvPr>
              <p:cNvSpPr/>
              <p:nvPr/>
            </p:nvSpPr>
            <p:spPr>
              <a:xfrm>
                <a:off x="2286000" y="457200"/>
                <a:ext cx="2743200" cy="381000"/>
              </a:xfrm>
              <a:prstGeom prst="rect">
                <a:avLst/>
              </a:prstGeom>
              <a:solidFill>
                <a:srgbClr val="ABD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8D9BFA6E-C7B9-4F3E-8D23-7B0D9172050D}"/>
                </a:ext>
              </a:extLst>
            </p:cNvPr>
            <p:cNvGrpSpPr/>
            <p:nvPr/>
          </p:nvGrpSpPr>
          <p:grpSpPr>
            <a:xfrm>
              <a:off x="6690359" y="990600"/>
              <a:ext cx="1234440" cy="3505200"/>
              <a:chOff x="533400" y="1447800"/>
              <a:chExt cx="1295400" cy="4267200"/>
            </a:xfrm>
          </p:grpSpPr>
          <p:pic>
            <p:nvPicPr>
              <p:cNvPr id="3" name="Picture 2">
                <a:extLst>
                  <a:ext uri="{FF2B5EF4-FFF2-40B4-BE49-F238E27FC236}">
                    <a16:creationId xmlns:a16="http://schemas.microsoft.com/office/drawing/2014/main" id="{45B56E69-059A-4DCE-AA43-D35553E382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00" t="12658" r="82500" b="22127"/>
              <a:stretch/>
            </p:blipFill>
            <p:spPr>
              <a:xfrm>
                <a:off x="914400" y="1447800"/>
                <a:ext cx="914400" cy="4267200"/>
              </a:xfrm>
              <a:prstGeom prst="rect">
                <a:avLst/>
              </a:prstGeom>
              <a:ln>
                <a:noFill/>
              </a:ln>
            </p:spPr>
          </p:pic>
          <p:pic>
            <p:nvPicPr>
              <p:cNvPr id="5" name="Picture 4">
                <a:extLst>
                  <a:ext uri="{FF2B5EF4-FFF2-40B4-BE49-F238E27FC236}">
                    <a16:creationId xmlns:a16="http://schemas.microsoft.com/office/drawing/2014/main" id="{AB4AD09F-9A22-4902-9A21-B60B83F2BB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 t="12658" r="94583" b="22127"/>
              <a:stretch/>
            </p:blipFill>
            <p:spPr>
              <a:xfrm>
                <a:off x="533400" y="1447800"/>
                <a:ext cx="381000" cy="4267200"/>
              </a:xfrm>
              <a:prstGeom prst="rect">
                <a:avLst/>
              </a:prstGeom>
              <a:ln>
                <a:noFill/>
              </a:ln>
            </p:spPr>
          </p:pic>
        </p:grpSp>
      </p:grpSp>
      <p:sp>
        <p:nvSpPr>
          <p:cNvPr id="12" name="TextBox 11">
            <a:extLst>
              <a:ext uri="{FF2B5EF4-FFF2-40B4-BE49-F238E27FC236}">
                <a16:creationId xmlns:a16="http://schemas.microsoft.com/office/drawing/2014/main" id="{1D91578E-CD98-475A-95B1-654CE89C83EB}"/>
              </a:ext>
            </a:extLst>
          </p:cNvPr>
          <p:cNvSpPr txBox="1"/>
          <p:nvPr/>
        </p:nvSpPr>
        <p:spPr>
          <a:xfrm>
            <a:off x="0" y="104371"/>
            <a:ext cx="9144000" cy="707886"/>
          </a:xfrm>
          <a:prstGeom prst="rect">
            <a:avLst/>
          </a:prstGeom>
          <a:noFill/>
        </p:spPr>
        <p:txBody>
          <a:bodyPr wrap="square" rtlCol="0">
            <a:spAutoFit/>
          </a:bodyPr>
          <a:lstStyle/>
          <a:p>
            <a:pPr algn="ctr"/>
            <a:r>
              <a:rPr lang="en-US" sz="4000" dirty="0"/>
              <a:t>Europe Life Expectancy at Birth (2015)</a:t>
            </a:r>
          </a:p>
        </p:txBody>
      </p:sp>
      <p:sp>
        <p:nvSpPr>
          <p:cNvPr id="13" name="TextBox 12">
            <a:extLst>
              <a:ext uri="{FF2B5EF4-FFF2-40B4-BE49-F238E27FC236}">
                <a16:creationId xmlns:a16="http://schemas.microsoft.com/office/drawing/2014/main" id="{92640471-8C11-42D3-BD22-376C79F72497}"/>
              </a:ext>
            </a:extLst>
          </p:cNvPr>
          <p:cNvSpPr txBox="1"/>
          <p:nvPr/>
        </p:nvSpPr>
        <p:spPr>
          <a:xfrm>
            <a:off x="457200" y="6601968"/>
            <a:ext cx="8229600" cy="276999"/>
          </a:xfrm>
          <a:prstGeom prst="rect">
            <a:avLst/>
          </a:prstGeom>
          <a:noFill/>
        </p:spPr>
        <p:txBody>
          <a:bodyPr wrap="square" rtlCol="0">
            <a:spAutoFit/>
          </a:bodyPr>
          <a:lstStyle/>
          <a:p>
            <a:pPr algn="ctr"/>
            <a:r>
              <a:rPr lang="en-US" sz="1200" dirty="0">
                <a:solidFill>
                  <a:schemeClr val="tx1">
                    <a:lumMod val="85000"/>
                  </a:schemeClr>
                </a:solidFill>
              </a:rPr>
              <a:t>https://www.reddit.com/r/europe/comments/4xd7fu/life_expectancy_at_birth_in_europe_2015/</a:t>
            </a:r>
          </a:p>
        </p:txBody>
      </p:sp>
    </p:spTree>
    <p:extLst>
      <p:ext uri="{BB962C8B-B14F-4D97-AF65-F5344CB8AC3E}">
        <p14:creationId xmlns:p14="http://schemas.microsoft.com/office/powerpoint/2010/main" val="3310776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map-literacy-rates.png"/>
          <p:cNvPicPr>
            <a:picLocks noChangeAspect="1"/>
          </p:cNvPicPr>
          <p:nvPr/>
        </p:nvPicPr>
        <p:blipFill>
          <a:blip r:embed="rId2" cstate="print"/>
          <a:srcRect r="6459"/>
          <a:stretch>
            <a:fillRect/>
          </a:stretch>
        </p:blipFill>
        <p:spPr>
          <a:xfrm>
            <a:off x="176084" y="1752600"/>
            <a:ext cx="8791832" cy="4346988"/>
          </a:xfrm>
          <a:prstGeom prst="rect">
            <a:avLst/>
          </a:prstGeom>
        </p:spPr>
      </p:pic>
      <p:sp>
        <p:nvSpPr>
          <p:cNvPr id="3" name="TextBox 2">
            <a:extLst>
              <a:ext uri="{FF2B5EF4-FFF2-40B4-BE49-F238E27FC236}">
                <a16:creationId xmlns:a16="http://schemas.microsoft.com/office/drawing/2014/main" id="{C8C19A1E-DC21-4E34-BDAB-5F74BC8EC86D}"/>
              </a:ext>
            </a:extLst>
          </p:cNvPr>
          <p:cNvSpPr txBox="1"/>
          <p:nvPr/>
        </p:nvSpPr>
        <p:spPr>
          <a:xfrm>
            <a:off x="-24384" y="556869"/>
            <a:ext cx="9144000" cy="707886"/>
          </a:xfrm>
          <a:prstGeom prst="rect">
            <a:avLst/>
          </a:prstGeom>
          <a:noFill/>
        </p:spPr>
        <p:txBody>
          <a:bodyPr wrap="square" rtlCol="0">
            <a:spAutoFit/>
          </a:bodyPr>
          <a:lstStyle/>
          <a:p>
            <a:pPr algn="ctr"/>
            <a:r>
              <a:rPr lang="en-US" sz="4000" dirty="0"/>
              <a:t>World Adult Literacy Rates (UN 2011)</a:t>
            </a:r>
          </a:p>
        </p:txBody>
      </p:sp>
    </p:spTree>
    <p:extLst>
      <p:ext uri="{BB962C8B-B14F-4D97-AF65-F5344CB8AC3E}">
        <p14:creationId xmlns:p14="http://schemas.microsoft.com/office/powerpoint/2010/main" val="785899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4000" dirty="0"/>
              <a:t>Maternal mortality rates </a:t>
            </a:r>
            <a:br>
              <a:rPr lang="en-US" sz="4000" dirty="0"/>
            </a:br>
            <a:r>
              <a:rPr lang="en-US" sz="2800" dirty="0"/>
              <a:t>per 100,000 live births</a:t>
            </a:r>
            <a:endParaRPr lang="en-US" sz="4000" dirty="0"/>
          </a:p>
        </p:txBody>
      </p:sp>
      <p:grpSp>
        <p:nvGrpSpPr>
          <p:cNvPr id="23" name="Group 22">
            <a:extLst>
              <a:ext uri="{FF2B5EF4-FFF2-40B4-BE49-F238E27FC236}">
                <a16:creationId xmlns:a16="http://schemas.microsoft.com/office/drawing/2014/main" id="{76E8395B-DC82-4030-AB1C-E12BED0A250A}"/>
              </a:ext>
            </a:extLst>
          </p:cNvPr>
          <p:cNvGrpSpPr>
            <a:grpSpLocks noChangeAspect="1"/>
          </p:cNvGrpSpPr>
          <p:nvPr/>
        </p:nvGrpSpPr>
        <p:grpSpPr>
          <a:xfrm>
            <a:off x="239109" y="1600200"/>
            <a:ext cx="8701449" cy="4507227"/>
            <a:chOff x="166798" y="1524000"/>
            <a:chExt cx="8828691" cy="4573137"/>
          </a:xfrm>
        </p:grpSpPr>
        <p:pic>
          <p:nvPicPr>
            <p:cNvPr id="2052" name="Picture 4" descr="https://i.redditmedia.com/5jLx7NZDWq7VuQStakgF0SGnonGLVENOgCMtzJJHdVs.jpg?fit=crop&amp;crop=faces%2Centropy&amp;arh=2&amp;w=960&amp;s=de1d4ab6a405215cc6c4d23f41b34abd">
              <a:extLst>
                <a:ext uri="{FF2B5EF4-FFF2-40B4-BE49-F238E27FC236}">
                  <a16:creationId xmlns:a16="http://schemas.microsoft.com/office/drawing/2014/main" id="{78A01D63-2A7F-4FE5-9A14-D11187DEEBF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l="1897" t="13333" r="1915" b="22223"/>
            <a:stretch/>
          </p:blipFill>
          <p:spPr bwMode="auto">
            <a:xfrm>
              <a:off x="166798" y="1524000"/>
              <a:ext cx="8828691"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1ED86E90-3ADB-479A-A244-BE4E44FB1229}"/>
                </a:ext>
              </a:extLst>
            </p:cNvPr>
            <p:cNvSpPr/>
            <p:nvPr/>
          </p:nvSpPr>
          <p:spPr>
            <a:xfrm>
              <a:off x="7199194" y="2118815"/>
              <a:ext cx="1651379" cy="2115403"/>
            </a:xfrm>
            <a:custGeom>
              <a:avLst/>
              <a:gdLst>
                <a:gd name="connsiteX0" fmla="*/ 1078173 w 1651379"/>
                <a:gd name="connsiteY0" fmla="*/ 0 h 2115403"/>
                <a:gd name="connsiteX1" fmla="*/ 934872 w 1651379"/>
                <a:gd name="connsiteY1" fmla="*/ 64827 h 2115403"/>
                <a:gd name="connsiteX2" fmla="*/ 829102 w 1651379"/>
                <a:gd name="connsiteY2" fmla="*/ 81886 h 2115403"/>
                <a:gd name="connsiteX3" fmla="*/ 938284 w 1651379"/>
                <a:gd name="connsiteY3" fmla="*/ 221776 h 2115403"/>
                <a:gd name="connsiteX4" fmla="*/ 910988 w 1651379"/>
                <a:gd name="connsiteY4" fmla="*/ 375313 h 2115403"/>
                <a:gd name="connsiteX5" fmla="*/ 842749 w 1651379"/>
                <a:gd name="connsiteY5" fmla="*/ 341194 h 2115403"/>
                <a:gd name="connsiteX6" fmla="*/ 801806 w 1651379"/>
                <a:gd name="connsiteY6" fmla="*/ 320722 h 2115403"/>
                <a:gd name="connsiteX7" fmla="*/ 665328 w 1651379"/>
                <a:gd name="connsiteY7" fmla="*/ 170597 h 2115403"/>
                <a:gd name="connsiteX8" fmla="*/ 658505 w 1651379"/>
                <a:gd name="connsiteY8" fmla="*/ 68239 h 2115403"/>
                <a:gd name="connsiteX9" fmla="*/ 303663 w 1651379"/>
                <a:gd name="connsiteY9" fmla="*/ 174009 h 2115403"/>
                <a:gd name="connsiteX10" fmla="*/ 361666 w 1651379"/>
                <a:gd name="connsiteY10" fmla="*/ 228600 h 2115403"/>
                <a:gd name="connsiteX11" fmla="*/ 484496 w 1651379"/>
                <a:gd name="connsiteY11" fmla="*/ 221776 h 2115403"/>
                <a:gd name="connsiteX12" fmla="*/ 627797 w 1651379"/>
                <a:gd name="connsiteY12" fmla="*/ 388961 h 2115403"/>
                <a:gd name="connsiteX13" fmla="*/ 713096 w 1651379"/>
                <a:gd name="connsiteY13" fmla="*/ 532263 h 2115403"/>
                <a:gd name="connsiteX14" fmla="*/ 771099 w 1651379"/>
                <a:gd name="connsiteY14" fmla="*/ 549322 h 2115403"/>
                <a:gd name="connsiteX15" fmla="*/ 883693 w 1651379"/>
                <a:gd name="connsiteY15" fmla="*/ 446964 h 2115403"/>
                <a:gd name="connsiteX16" fmla="*/ 907576 w 1651379"/>
                <a:gd name="connsiteY16" fmla="*/ 487907 h 2115403"/>
                <a:gd name="connsiteX17" fmla="*/ 757451 w 1651379"/>
                <a:gd name="connsiteY17" fmla="*/ 665328 h 2115403"/>
                <a:gd name="connsiteX18" fmla="*/ 839337 w 1651379"/>
                <a:gd name="connsiteY18" fmla="*/ 801806 h 2115403"/>
                <a:gd name="connsiteX19" fmla="*/ 805218 w 1651379"/>
                <a:gd name="connsiteY19" fmla="*/ 1006522 h 2115403"/>
                <a:gd name="connsiteX20" fmla="*/ 696036 w 1651379"/>
                <a:gd name="connsiteY20" fmla="*/ 979227 h 2115403"/>
                <a:gd name="connsiteX21" fmla="*/ 620973 w 1651379"/>
                <a:gd name="connsiteY21" fmla="*/ 1132764 h 2115403"/>
                <a:gd name="connsiteX22" fmla="*/ 539087 w 1651379"/>
                <a:gd name="connsiteY22" fmla="*/ 1108881 h 2115403"/>
                <a:gd name="connsiteX23" fmla="*/ 365078 w 1651379"/>
                <a:gd name="connsiteY23" fmla="*/ 815454 h 2115403"/>
                <a:gd name="connsiteX24" fmla="*/ 279779 w 1651379"/>
                <a:gd name="connsiteY24" fmla="*/ 856397 h 2115403"/>
                <a:gd name="connsiteX25" fmla="*/ 419669 w 1651379"/>
                <a:gd name="connsiteY25" fmla="*/ 1139588 h 2115403"/>
                <a:gd name="connsiteX26" fmla="*/ 429905 w 1651379"/>
                <a:gd name="connsiteY26" fmla="*/ 1286301 h 2115403"/>
                <a:gd name="connsiteX27" fmla="*/ 388961 w 1651379"/>
                <a:gd name="connsiteY27" fmla="*/ 1368188 h 2115403"/>
                <a:gd name="connsiteX28" fmla="*/ 150125 w 1651379"/>
                <a:gd name="connsiteY28" fmla="*/ 1354540 h 2115403"/>
                <a:gd name="connsiteX29" fmla="*/ 109182 w 1651379"/>
                <a:gd name="connsiteY29" fmla="*/ 1491018 h 2115403"/>
                <a:gd name="connsiteX30" fmla="*/ 139890 w 1651379"/>
                <a:gd name="connsiteY30" fmla="*/ 1682086 h 2115403"/>
                <a:gd name="connsiteX31" fmla="*/ 0 w 1651379"/>
                <a:gd name="connsiteY31" fmla="*/ 1842448 h 2115403"/>
                <a:gd name="connsiteX32" fmla="*/ 197893 w 1651379"/>
                <a:gd name="connsiteY32" fmla="*/ 1910686 h 2115403"/>
                <a:gd name="connsiteX33" fmla="*/ 344606 w 1651379"/>
                <a:gd name="connsiteY33" fmla="*/ 1702558 h 2115403"/>
                <a:gd name="connsiteX34" fmla="*/ 358254 w 1651379"/>
                <a:gd name="connsiteY34" fmla="*/ 1675263 h 2115403"/>
                <a:gd name="connsiteX35" fmla="*/ 388961 w 1651379"/>
                <a:gd name="connsiteY35" fmla="*/ 1549021 h 2115403"/>
                <a:gd name="connsiteX36" fmla="*/ 368490 w 1651379"/>
                <a:gd name="connsiteY36" fmla="*/ 1415955 h 2115403"/>
                <a:gd name="connsiteX37" fmla="*/ 443552 w 1651379"/>
                <a:gd name="connsiteY37" fmla="*/ 1371600 h 2115403"/>
                <a:gd name="connsiteX38" fmla="*/ 515203 w 1651379"/>
                <a:gd name="connsiteY38" fmla="*/ 1491018 h 2115403"/>
                <a:gd name="connsiteX39" fmla="*/ 607325 w 1651379"/>
                <a:gd name="connsiteY39" fmla="*/ 1647967 h 2115403"/>
                <a:gd name="connsiteX40" fmla="*/ 661916 w 1651379"/>
                <a:gd name="connsiteY40" fmla="*/ 1787857 h 2115403"/>
                <a:gd name="connsiteX41" fmla="*/ 569794 w 1651379"/>
                <a:gd name="connsiteY41" fmla="*/ 1927746 h 2115403"/>
                <a:gd name="connsiteX42" fmla="*/ 641445 w 1651379"/>
                <a:gd name="connsiteY42" fmla="*/ 1982337 h 2115403"/>
                <a:gd name="connsiteX43" fmla="*/ 719919 w 1651379"/>
                <a:gd name="connsiteY43" fmla="*/ 1910686 h 2115403"/>
                <a:gd name="connsiteX44" fmla="*/ 740391 w 1651379"/>
                <a:gd name="connsiteY44" fmla="*/ 2013045 h 2115403"/>
                <a:gd name="connsiteX45" fmla="*/ 818866 w 1651379"/>
                <a:gd name="connsiteY45" fmla="*/ 2053988 h 2115403"/>
                <a:gd name="connsiteX46" fmla="*/ 938284 w 1651379"/>
                <a:gd name="connsiteY46" fmla="*/ 2064224 h 2115403"/>
                <a:gd name="connsiteX47" fmla="*/ 1108881 w 1651379"/>
                <a:gd name="connsiteY47" fmla="*/ 2115403 h 2115403"/>
                <a:gd name="connsiteX48" fmla="*/ 1651379 w 1651379"/>
                <a:gd name="connsiteY48" fmla="*/ 743803 h 2115403"/>
                <a:gd name="connsiteX49" fmla="*/ 1504666 w 1651379"/>
                <a:gd name="connsiteY49" fmla="*/ 37531 h 2115403"/>
                <a:gd name="connsiteX50" fmla="*/ 1078173 w 1651379"/>
                <a:gd name="connsiteY50" fmla="*/ 0 h 211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1379" h="2115403">
                  <a:moveTo>
                    <a:pt x="1078173" y="0"/>
                  </a:moveTo>
                  <a:lnTo>
                    <a:pt x="934872" y="64827"/>
                  </a:lnTo>
                  <a:lnTo>
                    <a:pt x="829102" y="81886"/>
                  </a:lnTo>
                  <a:lnTo>
                    <a:pt x="938284" y="221776"/>
                  </a:lnTo>
                  <a:lnTo>
                    <a:pt x="910988" y="375313"/>
                  </a:lnTo>
                  <a:lnTo>
                    <a:pt x="842749" y="341194"/>
                  </a:lnTo>
                  <a:lnTo>
                    <a:pt x="801806" y="320722"/>
                  </a:lnTo>
                  <a:lnTo>
                    <a:pt x="665328" y="170597"/>
                  </a:lnTo>
                  <a:lnTo>
                    <a:pt x="658505" y="68239"/>
                  </a:lnTo>
                  <a:lnTo>
                    <a:pt x="303663" y="174009"/>
                  </a:lnTo>
                  <a:lnTo>
                    <a:pt x="361666" y="228600"/>
                  </a:lnTo>
                  <a:lnTo>
                    <a:pt x="484496" y="221776"/>
                  </a:lnTo>
                  <a:lnTo>
                    <a:pt x="627797" y="388961"/>
                  </a:lnTo>
                  <a:lnTo>
                    <a:pt x="713096" y="532263"/>
                  </a:lnTo>
                  <a:lnTo>
                    <a:pt x="771099" y="549322"/>
                  </a:lnTo>
                  <a:lnTo>
                    <a:pt x="883693" y="446964"/>
                  </a:lnTo>
                  <a:lnTo>
                    <a:pt x="907576" y="487907"/>
                  </a:lnTo>
                  <a:lnTo>
                    <a:pt x="757451" y="665328"/>
                  </a:lnTo>
                  <a:lnTo>
                    <a:pt x="839337" y="801806"/>
                  </a:lnTo>
                  <a:lnTo>
                    <a:pt x="805218" y="1006522"/>
                  </a:lnTo>
                  <a:lnTo>
                    <a:pt x="696036" y="979227"/>
                  </a:lnTo>
                  <a:lnTo>
                    <a:pt x="620973" y="1132764"/>
                  </a:lnTo>
                  <a:lnTo>
                    <a:pt x="539087" y="1108881"/>
                  </a:lnTo>
                  <a:lnTo>
                    <a:pt x="365078" y="815454"/>
                  </a:lnTo>
                  <a:lnTo>
                    <a:pt x="279779" y="856397"/>
                  </a:lnTo>
                  <a:lnTo>
                    <a:pt x="419669" y="1139588"/>
                  </a:lnTo>
                  <a:lnTo>
                    <a:pt x="429905" y="1286301"/>
                  </a:lnTo>
                  <a:lnTo>
                    <a:pt x="388961" y="1368188"/>
                  </a:lnTo>
                  <a:lnTo>
                    <a:pt x="150125" y="1354540"/>
                  </a:lnTo>
                  <a:lnTo>
                    <a:pt x="109182" y="1491018"/>
                  </a:lnTo>
                  <a:lnTo>
                    <a:pt x="139890" y="1682086"/>
                  </a:lnTo>
                  <a:lnTo>
                    <a:pt x="0" y="1842448"/>
                  </a:lnTo>
                  <a:lnTo>
                    <a:pt x="197893" y="1910686"/>
                  </a:lnTo>
                  <a:lnTo>
                    <a:pt x="344606" y="1702558"/>
                  </a:lnTo>
                  <a:lnTo>
                    <a:pt x="358254" y="1675263"/>
                  </a:lnTo>
                  <a:lnTo>
                    <a:pt x="388961" y="1549021"/>
                  </a:lnTo>
                  <a:lnTo>
                    <a:pt x="368490" y="1415955"/>
                  </a:lnTo>
                  <a:lnTo>
                    <a:pt x="443552" y="1371600"/>
                  </a:lnTo>
                  <a:lnTo>
                    <a:pt x="515203" y="1491018"/>
                  </a:lnTo>
                  <a:lnTo>
                    <a:pt x="607325" y="1647967"/>
                  </a:lnTo>
                  <a:lnTo>
                    <a:pt x="661916" y="1787857"/>
                  </a:lnTo>
                  <a:lnTo>
                    <a:pt x="569794" y="1927746"/>
                  </a:lnTo>
                  <a:lnTo>
                    <a:pt x="641445" y="1982337"/>
                  </a:lnTo>
                  <a:lnTo>
                    <a:pt x="719919" y="1910686"/>
                  </a:lnTo>
                  <a:lnTo>
                    <a:pt x="740391" y="2013045"/>
                  </a:lnTo>
                  <a:lnTo>
                    <a:pt x="818866" y="2053988"/>
                  </a:lnTo>
                  <a:lnTo>
                    <a:pt x="938284" y="2064224"/>
                  </a:lnTo>
                  <a:lnTo>
                    <a:pt x="1108881" y="2115403"/>
                  </a:lnTo>
                  <a:lnTo>
                    <a:pt x="1651379" y="743803"/>
                  </a:lnTo>
                  <a:lnTo>
                    <a:pt x="1504666" y="37531"/>
                  </a:lnTo>
                  <a:lnTo>
                    <a:pt x="107817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04EED11D-24D7-45B7-9C42-8F5CC788C994}"/>
                </a:ext>
              </a:extLst>
            </p:cNvPr>
            <p:cNvSpPr/>
            <p:nvPr/>
          </p:nvSpPr>
          <p:spPr>
            <a:xfrm>
              <a:off x="5138382" y="3452884"/>
              <a:ext cx="2596487" cy="1907274"/>
            </a:xfrm>
            <a:custGeom>
              <a:avLst/>
              <a:gdLst>
                <a:gd name="connsiteX0" fmla="*/ 1071349 w 2596487"/>
                <a:gd name="connsiteY0" fmla="*/ 116006 h 1907274"/>
                <a:gd name="connsiteX1" fmla="*/ 1071349 w 2596487"/>
                <a:gd name="connsiteY1" fmla="*/ 116006 h 1907274"/>
                <a:gd name="connsiteX2" fmla="*/ 1057702 w 2596487"/>
                <a:gd name="connsiteY2" fmla="*/ 0 h 1907274"/>
                <a:gd name="connsiteX3" fmla="*/ 979227 w 2596487"/>
                <a:gd name="connsiteY3" fmla="*/ 30707 h 1907274"/>
                <a:gd name="connsiteX4" fmla="*/ 337782 w 2596487"/>
                <a:gd name="connsiteY4" fmla="*/ 245659 h 1907274"/>
                <a:gd name="connsiteX5" fmla="*/ 382137 w 2596487"/>
                <a:gd name="connsiteY5" fmla="*/ 310486 h 1907274"/>
                <a:gd name="connsiteX6" fmla="*/ 562970 w 2596487"/>
                <a:gd name="connsiteY6" fmla="*/ 255895 h 1907274"/>
                <a:gd name="connsiteX7" fmla="*/ 665328 w 2596487"/>
                <a:gd name="connsiteY7" fmla="*/ 310486 h 1907274"/>
                <a:gd name="connsiteX8" fmla="*/ 197893 w 2596487"/>
                <a:gd name="connsiteY8" fmla="*/ 890516 h 1907274"/>
                <a:gd name="connsiteX9" fmla="*/ 307075 w 2596487"/>
                <a:gd name="connsiteY9" fmla="*/ 1204415 h 1907274"/>
                <a:gd name="connsiteX10" fmla="*/ 392373 w 2596487"/>
                <a:gd name="connsiteY10" fmla="*/ 1095232 h 1907274"/>
                <a:gd name="connsiteX11" fmla="*/ 518615 w 2596487"/>
                <a:gd name="connsiteY11" fmla="*/ 1115704 h 1907274"/>
                <a:gd name="connsiteX12" fmla="*/ 334370 w 2596487"/>
                <a:gd name="connsiteY12" fmla="*/ 1566080 h 1907274"/>
                <a:gd name="connsiteX13" fmla="*/ 204717 w 2596487"/>
                <a:gd name="connsiteY13" fmla="*/ 1607023 h 1907274"/>
                <a:gd name="connsiteX14" fmla="*/ 191069 w 2596487"/>
                <a:gd name="connsiteY14" fmla="*/ 1405719 h 1907274"/>
                <a:gd name="connsiteX15" fmla="*/ 0 w 2596487"/>
                <a:gd name="connsiteY15" fmla="*/ 1422779 h 1907274"/>
                <a:gd name="connsiteX16" fmla="*/ 13648 w 2596487"/>
                <a:gd name="connsiteY16" fmla="*/ 1658203 h 1907274"/>
                <a:gd name="connsiteX17" fmla="*/ 412845 w 2596487"/>
                <a:gd name="connsiteY17" fmla="*/ 1907274 h 1907274"/>
                <a:gd name="connsiteX18" fmla="*/ 1084997 w 2596487"/>
                <a:gd name="connsiteY18" fmla="*/ 1705970 h 1907274"/>
                <a:gd name="connsiteX19" fmla="*/ 1102057 w 2596487"/>
                <a:gd name="connsiteY19" fmla="*/ 1682086 h 1907274"/>
                <a:gd name="connsiteX20" fmla="*/ 1108881 w 2596487"/>
                <a:gd name="connsiteY20" fmla="*/ 1665026 h 1907274"/>
                <a:gd name="connsiteX21" fmla="*/ 1122528 w 2596487"/>
                <a:gd name="connsiteY21" fmla="*/ 1647967 h 1907274"/>
                <a:gd name="connsiteX22" fmla="*/ 2197290 w 2596487"/>
                <a:gd name="connsiteY22" fmla="*/ 1508077 h 1907274"/>
                <a:gd name="connsiteX23" fmla="*/ 2306472 w 2596487"/>
                <a:gd name="connsiteY23" fmla="*/ 1388659 h 1907274"/>
                <a:gd name="connsiteX24" fmla="*/ 2463421 w 2596487"/>
                <a:gd name="connsiteY24" fmla="*/ 1347716 h 1907274"/>
                <a:gd name="connsiteX25" fmla="*/ 2507776 w 2596487"/>
                <a:gd name="connsiteY25" fmla="*/ 1286301 h 1907274"/>
                <a:gd name="connsiteX26" fmla="*/ 2596487 w 2596487"/>
                <a:gd name="connsiteY26" fmla="*/ 1170295 h 1907274"/>
                <a:gd name="connsiteX27" fmla="*/ 2555543 w 2596487"/>
                <a:gd name="connsiteY27" fmla="*/ 1078173 h 1907274"/>
                <a:gd name="connsiteX28" fmla="*/ 2412242 w 2596487"/>
                <a:gd name="connsiteY28" fmla="*/ 1023582 h 1907274"/>
                <a:gd name="connsiteX29" fmla="*/ 2193878 w 2596487"/>
                <a:gd name="connsiteY29" fmla="*/ 989462 h 1907274"/>
                <a:gd name="connsiteX30" fmla="*/ 2088108 w 2596487"/>
                <a:gd name="connsiteY30" fmla="*/ 948519 h 1907274"/>
                <a:gd name="connsiteX31" fmla="*/ 1695734 w 2596487"/>
                <a:gd name="connsiteY31" fmla="*/ 794982 h 1907274"/>
                <a:gd name="connsiteX32" fmla="*/ 1078173 w 2596487"/>
                <a:gd name="connsiteY32" fmla="*/ 395785 h 1907274"/>
                <a:gd name="connsiteX33" fmla="*/ 1071349 w 2596487"/>
                <a:gd name="connsiteY33" fmla="*/ 116006 h 190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96487" h="1907274">
                  <a:moveTo>
                    <a:pt x="1071349" y="116006"/>
                  </a:moveTo>
                  <a:lnTo>
                    <a:pt x="1071349" y="116006"/>
                  </a:lnTo>
                  <a:lnTo>
                    <a:pt x="1057702" y="0"/>
                  </a:lnTo>
                  <a:lnTo>
                    <a:pt x="979227" y="30707"/>
                  </a:lnTo>
                  <a:lnTo>
                    <a:pt x="337782" y="245659"/>
                  </a:lnTo>
                  <a:lnTo>
                    <a:pt x="382137" y="310486"/>
                  </a:lnTo>
                  <a:lnTo>
                    <a:pt x="562970" y="255895"/>
                  </a:lnTo>
                  <a:lnTo>
                    <a:pt x="665328" y="310486"/>
                  </a:lnTo>
                  <a:lnTo>
                    <a:pt x="197893" y="890516"/>
                  </a:lnTo>
                  <a:lnTo>
                    <a:pt x="307075" y="1204415"/>
                  </a:lnTo>
                  <a:lnTo>
                    <a:pt x="392373" y="1095232"/>
                  </a:lnTo>
                  <a:lnTo>
                    <a:pt x="518615" y="1115704"/>
                  </a:lnTo>
                  <a:lnTo>
                    <a:pt x="334370" y="1566080"/>
                  </a:lnTo>
                  <a:lnTo>
                    <a:pt x="204717" y="1607023"/>
                  </a:lnTo>
                  <a:lnTo>
                    <a:pt x="191069" y="1405719"/>
                  </a:lnTo>
                  <a:lnTo>
                    <a:pt x="0" y="1422779"/>
                  </a:lnTo>
                  <a:lnTo>
                    <a:pt x="13648" y="1658203"/>
                  </a:lnTo>
                  <a:lnTo>
                    <a:pt x="412845" y="1907274"/>
                  </a:lnTo>
                  <a:lnTo>
                    <a:pt x="1084997" y="1705970"/>
                  </a:lnTo>
                  <a:cubicBezTo>
                    <a:pt x="1090684" y="1698009"/>
                    <a:pt x="1097127" y="1690537"/>
                    <a:pt x="1102057" y="1682086"/>
                  </a:cubicBezTo>
                  <a:cubicBezTo>
                    <a:pt x="1105143" y="1676796"/>
                    <a:pt x="1105730" y="1670278"/>
                    <a:pt x="1108881" y="1665026"/>
                  </a:cubicBezTo>
                  <a:cubicBezTo>
                    <a:pt x="1112628" y="1658782"/>
                    <a:pt x="1122528" y="1647967"/>
                    <a:pt x="1122528" y="1647967"/>
                  </a:cubicBezTo>
                  <a:lnTo>
                    <a:pt x="2197290" y="1508077"/>
                  </a:lnTo>
                  <a:lnTo>
                    <a:pt x="2306472" y="1388659"/>
                  </a:lnTo>
                  <a:lnTo>
                    <a:pt x="2463421" y="1347716"/>
                  </a:lnTo>
                  <a:lnTo>
                    <a:pt x="2507776" y="1286301"/>
                  </a:lnTo>
                  <a:lnTo>
                    <a:pt x="2596487" y="1170295"/>
                  </a:lnTo>
                  <a:lnTo>
                    <a:pt x="2555543" y="1078173"/>
                  </a:lnTo>
                  <a:lnTo>
                    <a:pt x="2412242" y="1023582"/>
                  </a:lnTo>
                  <a:lnTo>
                    <a:pt x="2193878" y="989462"/>
                  </a:lnTo>
                  <a:lnTo>
                    <a:pt x="2088108" y="948519"/>
                  </a:lnTo>
                  <a:lnTo>
                    <a:pt x="1695734" y="794982"/>
                  </a:lnTo>
                  <a:lnTo>
                    <a:pt x="1078173" y="395785"/>
                  </a:lnTo>
                  <a:lnTo>
                    <a:pt x="1071349" y="11600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0E143D7-8741-4809-9706-57173D75B3EF}"/>
                </a:ext>
              </a:extLst>
            </p:cNvPr>
            <p:cNvSpPr/>
            <p:nvPr/>
          </p:nvSpPr>
          <p:spPr>
            <a:xfrm>
              <a:off x="2760260" y="3947615"/>
              <a:ext cx="3405116" cy="2149522"/>
            </a:xfrm>
            <a:custGeom>
              <a:avLst/>
              <a:gdLst>
                <a:gd name="connsiteX0" fmla="*/ 1675262 w 3405116"/>
                <a:gd name="connsiteY0" fmla="*/ 1064525 h 2149522"/>
                <a:gd name="connsiteX1" fmla="*/ 1716206 w 3405116"/>
                <a:gd name="connsiteY1" fmla="*/ 907576 h 2149522"/>
                <a:gd name="connsiteX2" fmla="*/ 1668439 w 3405116"/>
                <a:gd name="connsiteY2" fmla="*/ 774510 h 2149522"/>
                <a:gd name="connsiteX3" fmla="*/ 1719618 w 3405116"/>
                <a:gd name="connsiteY3" fmla="*/ 607325 h 2149522"/>
                <a:gd name="connsiteX4" fmla="*/ 1702558 w 3405116"/>
                <a:gd name="connsiteY4" fmla="*/ 443552 h 2149522"/>
                <a:gd name="connsiteX5" fmla="*/ 1661615 w 3405116"/>
                <a:gd name="connsiteY5" fmla="*/ 344606 h 2149522"/>
                <a:gd name="connsiteX6" fmla="*/ 1566080 w 3405116"/>
                <a:gd name="connsiteY6" fmla="*/ 238836 h 2149522"/>
                <a:gd name="connsiteX7" fmla="*/ 1620671 w 3405116"/>
                <a:gd name="connsiteY7" fmla="*/ 143301 h 2149522"/>
                <a:gd name="connsiteX8" fmla="*/ 1552433 w 3405116"/>
                <a:gd name="connsiteY8" fmla="*/ 85298 h 2149522"/>
                <a:gd name="connsiteX9" fmla="*/ 1433015 w 3405116"/>
                <a:gd name="connsiteY9" fmla="*/ 75063 h 2149522"/>
                <a:gd name="connsiteX10" fmla="*/ 1139588 w 3405116"/>
                <a:gd name="connsiteY10" fmla="*/ 95534 h 2149522"/>
                <a:gd name="connsiteX11" fmla="*/ 351430 w 3405116"/>
                <a:gd name="connsiteY11" fmla="*/ 0 h 2149522"/>
                <a:gd name="connsiteX12" fmla="*/ 129653 w 3405116"/>
                <a:gd name="connsiteY12" fmla="*/ 133066 h 2149522"/>
                <a:gd name="connsiteX13" fmla="*/ 337782 w 3405116"/>
                <a:gd name="connsiteY13" fmla="*/ 378725 h 2149522"/>
                <a:gd name="connsiteX14" fmla="*/ 327546 w 3405116"/>
                <a:gd name="connsiteY14" fmla="*/ 1071349 h 2149522"/>
                <a:gd name="connsiteX15" fmla="*/ 40943 w 3405116"/>
                <a:gd name="connsiteY15" fmla="*/ 1665027 h 2149522"/>
                <a:gd name="connsiteX16" fmla="*/ 0 w 3405116"/>
                <a:gd name="connsiteY16" fmla="*/ 2149522 h 2149522"/>
                <a:gd name="connsiteX17" fmla="*/ 3405116 w 3405116"/>
                <a:gd name="connsiteY17" fmla="*/ 2149522 h 2149522"/>
                <a:gd name="connsiteX18" fmla="*/ 3374409 w 3405116"/>
                <a:gd name="connsiteY18" fmla="*/ 1630907 h 2149522"/>
                <a:gd name="connsiteX19" fmla="*/ 1784444 w 3405116"/>
                <a:gd name="connsiteY19" fmla="*/ 1497842 h 2149522"/>
                <a:gd name="connsiteX20" fmla="*/ 1675262 w 3405116"/>
                <a:gd name="connsiteY20" fmla="*/ 1064525 h 214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5116" h="2149522">
                  <a:moveTo>
                    <a:pt x="1675262" y="1064525"/>
                  </a:moveTo>
                  <a:lnTo>
                    <a:pt x="1716206" y="907576"/>
                  </a:lnTo>
                  <a:lnTo>
                    <a:pt x="1668439" y="774510"/>
                  </a:lnTo>
                  <a:lnTo>
                    <a:pt x="1719618" y="607325"/>
                  </a:lnTo>
                  <a:lnTo>
                    <a:pt x="1702558" y="443552"/>
                  </a:lnTo>
                  <a:lnTo>
                    <a:pt x="1661615" y="344606"/>
                  </a:lnTo>
                  <a:lnTo>
                    <a:pt x="1566080" y="238836"/>
                  </a:lnTo>
                  <a:lnTo>
                    <a:pt x="1620671" y="143301"/>
                  </a:lnTo>
                  <a:lnTo>
                    <a:pt x="1552433" y="85298"/>
                  </a:lnTo>
                  <a:lnTo>
                    <a:pt x="1433015" y="75063"/>
                  </a:lnTo>
                  <a:lnTo>
                    <a:pt x="1139588" y="95534"/>
                  </a:lnTo>
                  <a:lnTo>
                    <a:pt x="351430" y="0"/>
                  </a:lnTo>
                  <a:lnTo>
                    <a:pt x="129653" y="133066"/>
                  </a:lnTo>
                  <a:lnTo>
                    <a:pt x="337782" y="378725"/>
                  </a:lnTo>
                  <a:lnTo>
                    <a:pt x="327546" y="1071349"/>
                  </a:lnTo>
                  <a:lnTo>
                    <a:pt x="40943" y="1665027"/>
                  </a:lnTo>
                  <a:lnTo>
                    <a:pt x="0" y="2149522"/>
                  </a:lnTo>
                  <a:lnTo>
                    <a:pt x="3405116" y="2149522"/>
                  </a:lnTo>
                  <a:lnTo>
                    <a:pt x="3374409" y="1630907"/>
                  </a:lnTo>
                  <a:lnTo>
                    <a:pt x="1784444" y="1497842"/>
                  </a:lnTo>
                  <a:lnTo>
                    <a:pt x="1675262" y="106452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Freeform: Shape 9">
              <a:extLst>
                <a:ext uri="{FF2B5EF4-FFF2-40B4-BE49-F238E27FC236}">
                  <a16:creationId xmlns:a16="http://schemas.microsoft.com/office/drawing/2014/main" id="{1FF80758-EF99-4B0D-A866-BB7EAEF4E9CD}"/>
                </a:ext>
              </a:extLst>
            </p:cNvPr>
            <p:cNvSpPr/>
            <p:nvPr/>
          </p:nvSpPr>
          <p:spPr>
            <a:xfrm>
              <a:off x="1293125" y="2702257"/>
              <a:ext cx="2460009" cy="1361364"/>
            </a:xfrm>
            <a:custGeom>
              <a:avLst/>
              <a:gdLst>
                <a:gd name="connsiteX0" fmla="*/ 1702559 w 2460009"/>
                <a:gd name="connsiteY0" fmla="*/ 47767 h 1361364"/>
                <a:gd name="connsiteX1" fmla="*/ 1108881 w 2460009"/>
                <a:gd name="connsiteY1" fmla="*/ 85298 h 1361364"/>
                <a:gd name="connsiteX2" fmla="*/ 951932 w 2460009"/>
                <a:gd name="connsiteY2" fmla="*/ 0 h 1361364"/>
                <a:gd name="connsiteX3" fmla="*/ 876869 w 2460009"/>
                <a:gd name="connsiteY3" fmla="*/ 92122 h 1361364"/>
                <a:gd name="connsiteX4" fmla="*/ 692624 w 2460009"/>
                <a:gd name="connsiteY4" fmla="*/ 337782 h 1361364"/>
                <a:gd name="connsiteX5" fmla="*/ 515203 w 2460009"/>
                <a:gd name="connsiteY5" fmla="*/ 433316 h 1361364"/>
                <a:gd name="connsiteX6" fmla="*/ 535675 w 2460009"/>
                <a:gd name="connsiteY6" fmla="*/ 552734 h 1361364"/>
                <a:gd name="connsiteX7" fmla="*/ 689212 w 2460009"/>
                <a:gd name="connsiteY7" fmla="*/ 580030 h 1361364"/>
                <a:gd name="connsiteX8" fmla="*/ 607326 w 2460009"/>
                <a:gd name="connsiteY8" fmla="*/ 730155 h 1361364"/>
                <a:gd name="connsiteX9" fmla="*/ 658505 w 2460009"/>
                <a:gd name="connsiteY9" fmla="*/ 764274 h 1361364"/>
                <a:gd name="connsiteX10" fmla="*/ 709684 w 2460009"/>
                <a:gd name="connsiteY10" fmla="*/ 740391 h 1361364"/>
                <a:gd name="connsiteX11" fmla="*/ 859809 w 2460009"/>
                <a:gd name="connsiteY11" fmla="*/ 832513 h 1361364"/>
                <a:gd name="connsiteX12" fmla="*/ 767687 w 2460009"/>
                <a:gd name="connsiteY12" fmla="*/ 931459 h 1361364"/>
                <a:gd name="connsiteX13" fmla="*/ 665329 w 2460009"/>
                <a:gd name="connsiteY13" fmla="*/ 873456 h 1361364"/>
                <a:gd name="connsiteX14" fmla="*/ 569794 w 2460009"/>
                <a:gd name="connsiteY14" fmla="*/ 880280 h 1361364"/>
                <a:gd name="connsiteX15" fmla="*/ 464024 w 2460009"/>
                <a:gd name="connsiteY15" fmla="*/ 805218 h 1361364"/>
                <a:gd name="connsiteX16" fmla="*/ 450376 w 2460009"/>
                <a:gd name="connsiteY16" fmla="*/ 726743 h 1361364"/>
                <a:gd name="connsiteX17" fmla="*/ 382138 w 2460009"/>
                <a:gd name="connsiteY17" fmla="*/ 736979 h 1361364"/>
                <a:gd name="connsiteX18" fmla="*/ 348018 w 2460009"/>
                <a:gd name="connsiteY18" fmla="*/ 733567 h 1361364"/>
                <a:gd name="connsiteX19" fmla="*/ 348018 w 2460009"/>
                <a:gd name="connsiteY19" fmla="*/ 672152 h 1361364"/>
                <a:gd name="connsiteX20" fmla="*/ 433317 w 2460009"/>
                <a:gd name="connsiteY20" fmla="*/ 487907 h 1361364"/>
                <a:gd name="connsiteX21" fmla="*/ 361666 w 2460009"/>
                <a:gd name="connsiteY21" fmla="*/ 464024 h 1361364"/>
                <a:gd name="connsiteX22" fmla="*/ 303663 w 2460009"/>
                <a:gd name="connsiteY22" fmla="*/ 460612 h 1361364"/>
                <a:gd name="connsiteX23" fmla="*/ 276368 w 2460009"/>
                <a:gd name="connsiteY23" fmla="*/ 477671 h 1361364"/>
                <a:gd name="connsiteX24" fmla="*/ 235424 w 2460009"/>
                <a:gd name="connsiteY24" fmla="*/ 501555 h 1361364"/>
                <a:gd name="connsiteX25" fmla="*/ 150126 w 2460009"/>
                <a:gd name="connsiteY25" fmla="*/ 474259 h 1361364"/>
                <a:gd name="connsiteX26" fmla="*/ 44356 w 2460009"/>
                <a:gd name="connsiteY26" fmla="*/ 593677 h 1361364"/>
                <a:gd name="connsiteX27" fmla="*/ 0 w 2460009"/>
                <a:gd name="connsiteY27" fmla="*/ 740391 h 1361364"/>
                <a:gd name="connsiteX28" fmla="*/ 23884 w 2460009"/>
                <a:gd name="connsiteY28" fmla="*/ 791570 h 1361364"/>
                <a:gd name="connsiteX29" fmla="*/ 129654 w 2460009"/>
                <a:gd name="connsiteY29" fmla="*/ 794982 h 1361364"/>
                <a:gd name="connsiteX30" fmla="*/ 214953 w 2460009"/>
                <a:gd name="connsiteY30" fmla="*/ 723331 h 1361364"/>
                <a:gd name="connsiteX31" fmla="*/ 293427 w 2460009"/>
                <a:gd name="connsiteY31" fmla="*/ 723331 h 1361364"/>
                <a:gd name="connsiteX32" fmla="*/ 344606 w 2460009"/>
                <a:gd name="connsiteY32" fmla="*/ 822277 h 1361364"/>
                <a:gd name="connsiteX33" fmla="*/ 262720 w 2460009"/>
                <a:gd name="connsiteY33" fmla="*/ 924636 h 1361364"/>
                <a:gd name="connsiteX34" fmla="*/ 399197 w 2460009"/>
                <a:gd name="connsiteY34" fmla="*/ 938283 h 1361364"/>
                <a:gd name="connsiteX35" fmla="*/ 467436 w 2460009"/>
                <a:gd name="connsiteY35" fmla="*/ 1084997 h 1361364"/>
                <a:gd name="connsiteX36" fmla="*/ 624385 w 2460009"/>
                <a:gd name="connsiteY36" fmla="*/ 1061113 h 1361364"/>
                <a:gd name="connsiteX37" fmla="*/ 815454 w 2460009"/>
                <a:gd name="connsiteY37" fmla="*/ 1020170 h 1361364"/>
                <a:gd name="connsiteX38" fmla="*/ 1095233 w 2460009"/>
                <a:gd name="connsiteY38" fmla="*/ 1119116 h 1361364"/>
                <a:gd name="connsiteX39" fmla="*/ 2207526 w 2460009"/>
                <a:gd name="connsiteY39" fmla="*/ 1361364 h 1361364"/>
                <a:gd name="connsiteX40" fmla="*/ 2292824 w 2460009"/>
                <a:gd name="connsiteY40" fmla="*/ 1003110 h 1361364"/>
                <a:gd name="connsiteX41" fmla="*/ 2326944 w 2460009"/>
                <a:gd name="connsiteY41" fmla="*/ 835925 h 1361364"/>
                <a:gd name="connsiteX42" fmla="*/ 2313296 w 2460009"/>
                <a:gd name="connsiteY42" fmla="*/ 736979 h 1361364"/>
                <a:gd name="connsiteX43" fmla="*/ 2374711 w 2460009"/>
                <a:gd name="connsiteY43" fmla="*/ 665328 h 1361364"/>
                <a:gd name="connsiteX44" fmla="*/ 2425890 w 2460009"/>
                <a:gd name="connsiteY44" fmla="*/ 542498 h 1361364"/>
                <a:gd name="connsiteX45" fmla="*/ 2460009 w 2460009"/>
                <a:gd name="connsiteY45" fmla="*/ 395785 h 1361364"/>
                <a:gd name="connsiteX46" fmla="*/ 2460009 w 2460009"/>
                <a:gd name="connsiteY46" fmla="*/ 269543 h 1361364"/>
                <a:gd name="connsiteX47" fmla="*/ 2187054 w 2460009"/>
                <a:gd name="connsiteY47" fmla="*/ 310486 h 1361364"/>
                <a:gd name="connsiteX48" fmla="*/ 1729854 w 2460009"/>
                <a:gd name="connsiteY48" fmla="*/ 252483 h 1361364"/>
                <a:gd name="connsiteX49" fmla="*/ 1702559 w 2460009"/>
                <a:gd name="connsiteY49" fmla="*/ 47767 h 13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60009" h="1361364">
                  <a:moveTo>
                    <a:pt x="1702559" y="47767"/>
                  </a:moveTo>
                  <a:lnTo>
                    <a:pt x="1108881" y="85298"/>
                  </a:lnTo>
                  <a:lnTo>
                    <a:pt x="951932" y="0"/>
                  </a:lnTo>
                  <a:lnTo>
                    <a:pt x="876869" y="92122"/>
                  </a:lnTo>
                  <a:lnTo>
                    <a:pt x="692624" y="337782"/>
                  </a:lnTo>
                  <a:lnTo>
                    <a:pt x="515203" y="433316"/>
                  </a:lnTo>
                  <a:lnTo>
                    <a:pt x="535675" y="552734"/>
                  </a:lnTo>
                  <a:lnTo>
                    <a:pt x="689212" y="580030"/>
                  </a:lnTo>
                  <a:lnTo>
                    <a:pt x="607326" y="730155"/>
                  </a:lnTo>
                  <a:lnTo>
                    <a:pt x="658505" y="764274"/>
                  </a:lnTo>
                  <a:lnTo>
                    <a:pt x="709684" y="740391"/>
                  </a:lnTo>
                  <a:lnTo>
                    <a:pt x="859809" y="832513"/>
                  </a:lnTo>
                  <a:lnTo>
                    <a:pt x="767687" y="931459"/>
                  </a:lnTo>
                  <a:lnTo>
                    <a:pt x="665329" y="873456"/>
                  </a:lnTo>
                  <a:lnTo>
                    <a:pt x="569794" y="880280"/>
                  </a:lnTo>
                  <a:lnTo>
                    <a:pt x="464024" y="805218"/>
                  </a:lnTo>
                  <a:lnTo>
                    <a:pt x="450376" y="726743"/>
                  </a:lnTo>
                  <a:lnTo>
                    <a:pt x="382138" y="736979"/>
                  </a:lnTo>
                  <a:lnTo>
                    <a:pt x="348018" y="733567"/>
                  </a:lnTo>
                  <a:lnTo>
                    <a:pt x="348018" y="672152"/>
                  </a:lnTo>
                  <a:lnTo>
                    <a:pt x="433317" y="487907"/>
                  </a:lnTo>
                  <a:lnTo>
                    <a:pt x="361666" y="464024"/>
                  </a:lnTo>
                  <a:lnTo>
                    <a:pt x="303663" y="460612"/>
                  </a:lnTo>
                  <a:lnTo>
                    <a:pt x="276368" y="477671"/>
                  </a:lnTo>
                  <a:lnTo>
                    <a:pt x="235424" y="501555"/>
                  </a:lnTo>
                  <a:lnTo>
                    <a:pt x="150126" y="474259"/>
                  </a:lnTo>
                  <a:lnTo>
                    <a:pt x="44356" y="593677"/>
                  </a:lnTo>
                  <a:lnTo>
                    <a:pt x="0" y="740391"/>
                  </a:lnTo>
                  <a:lnTo>
                    <a:pt x="23884" y="791570"/>
                  </a:lnTo>
                  <a:lnTo>
                    <a:pt x="129654" y="794982"/>
                  </a:lnTo>
                  <a:lnTo>
                    <a:pt x="214953" y="723331"/>
                  </a:lnTo>
                  <a:lnTo>
                    <a:pt x="293427" y="723331"/>
                  </a:lnTo>
                  <a:lnTo>
                    <a:pt x="344606" y="822277"/>
                  </a:lnTo>
                  <a:lnTo>
                    <a:pt x="262720" y="924636"/>
                  </a:lnTo>
                  <a:lnTo>
                    <a:pt x="399197" y="938283"/>
                  </a:lnTo>
                  <a:lnTo>
                    <a:pt x="467436" y="1084997"/>
                  </a:lnTo>
                  <a:lnTo>
                    <a:pt x="624385" y="1061113"/>
                  </a:lnTo>
                  <a:lnTo>
                    <a:pt x="815454" y="1020170"/>
                  </a:lnTo>
                  <a:lnTo>
                    <a:pt x="1095233" y="1119116"/>
                  </a:lnTo>
                  <a:lnTo>
                    <a:pt x="2207526" y="1361364"/>
                  </a:lnTo>
                  <a:lnTo>
                    <a:pt x="2292824" y="1003110"/>
                  </a:lnTo>
                  <a:lnTo>
                    <a:pt x="2326944" y="835925"/>
                  </a:lnTo>
                  <a:lnTo>
                    <a:pt x="2313296" y="736979"/>
                  </a:lnTo>
                  <a:lnTo>
                    <a:pt x="2374711" y="665328"/>
                  </a:lnTo>
                  <a:lnTo>
                    <a:pt x="2425890" y="542498"/>
                  </a:lnTo>
                  <a:lnTo>
                    <a:pt x="2460009" y="395785"/>
                  </a:lnTo>
                  <a:lnTo>
                    <a:pt x="2460009" y="269543"/>
                  </a:lnTo>
                  <a:lnTo>
                    <a:pt x="2187054" y="310486"/>
                  </a:lnTo>
                  <a:lnTo>
                    <a:pt x="1729854" y="252483"/>
                  </a:lnTo>
                  <a:lnTo>
                    <a:pt x="1702559" y="4776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27C2140-71BA-43F3-AAFD-961C54F14C1A}"/>
                </a:ext>
              </a:extLst>
            </p:cNvPr>
            <p:cNvSpPr/>
            <p:nvPr/>
          </p:nvSpPr>
          <p:spPr>
            <a:xfrm>
              <a:off x="385549" y="2545307"/>
              <a:ext cx="866633" cy="1378424"/>
            </a:xfrm>
            <a:custGeom>
              <a:avLst/>
              <a:gdLst>
                <a:gd name="connsiteX0" fmla="*/ 286603 w 866633"/>
                <a:gd name="connsiteY0" fmla="*/ 0 h 1378424"/>
                <a:gd name="connsiteX1" fmla="*/ 453788 w 866633"/>
                <a:gd name="connsiteY1" fmla="*/ 81887 h 1378424"/>
                <a:gd name="connsiteX2" fmla="*/ 334370 w 866633"/>
                <a:gd name="connsiteY2" fmla="*/ 225189 h 1378424"/>
                <a:gd name="connsiteX3" fmla="*/ 293427 w 866633"/>
                <a:gd name="connsiteY3" fmla="*/ 607326 h 1378424"/>
                <a:gd name="connsiteX4" fmla="*/ 542499 w 866633"/>
                <a:gd name="connsiteY4" fmla="*/ 996287 h 1378424"/>
                <a:gd name="connsiteX5" fmla="*/ 702860 w 866633"/>
                <a:gd name="connsiteY5" fmla="*/ 1003111 h 1378424"/>
                <a:gd name="connsiteX6" fmla="*/ 866633 w 866633"/>
                <a:gd name="connsiteY6" fmla="*/ 1098645 h 1378424"/>
                <a:gd name="connsiteX7" fmla="*/ 818866 w 866633"/>
                <a:gd name="connsiteY7" fmla="*/ 1347717 h 1378424"/>
                <a:gd name="connsiteX8" fmla="*/ 788158 w 866633"/>
                <a:gd name="connsiteY8" fmla="*/ 1351129 h 1378424"/>
                <a:gd name="connsiteX9" fmla="*/ 320723 w 866633"/>
                <a:gd name="connsiteY9" fmla="*/ 1378424 h 1378424"/>
                <a:gd name="connsiteX10" fmla="*/ 0 w 866633"/>
                <a:gd name="connsiteY10" fmla="*/ 866633 h 1378424"/>
                <a:gd name="connsiteX11" fmla="*/ 0 w 866633"/>
                <a:gd name="connsiteY11" fmla="*/ 832514 h 1378424"/>
                <a:gd name="connsiteX12" fmla="*/ 40944 w 866633"/>
                <a:gd name="connsiteY12" fmla="*/ 112594 h 1378424"/>
                <a:gd name="connsiteX13" fmla="*/ 286603 w 866633"/>
                <a:gd name="connsiteY13" fmla="*/ 0 h 13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633" h="1378424">
                  <a:moveTo>
                    <a:pt x="286603" y="0"/>
                  </a:moveTo>
                  <a:lnTo>
                    <a:pt x="453788" y="81887"/>
                  </a:lnTo>
                  <a:lnTo>
                    <a:pt x="334370" y="225189"/>
                  </a:lnTo>
                  <a:lnTo>
                    <a:pt x="293427" y="607326"/>
                  </a:lnTo>
                  <a:lnTo>
                    <a:pt x="542499" y="996287"/>
                  </a:lnTo>
                  <a:lnTo>
                    <a:pt x="702860" y="1003111"/>
                  </a:lnTo>
                  <a:lnTo>
                    <a:pt x="866633" y="1098645"/>
                  </a:lnTo>
                  <a:lnTo>
                    <a:pt x="818866" y="1347717"/>
                  </a:lnTo>
                  <a:lnTo>
                    <a:pt x="788158" y="1351129"/>
                  </a:lnTo>
                  <a:lnTo>
                    <a:pt x="320723" y="1378424"/>
                  </a:lnTo>
                  <a:lnTo>
                    <a:pt x="0" y="866633"/>
                  </a:lnTo>
                  <a:lnTo>
                    <a:pt x="0" y="832514"/>
                  </a:lnTo>
                  <a:lnTo>
                    <a:pt x="40944" y="112594"/>
                  </a:lnTo>
                  <a:lnTo>
                    <a:pt x="28660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0FE93B4-C58A-49A0-9F90-A314C589D079}"/>
                </a:ext>
              </a:extLst>
            </p:cNvPr>
            <p:cNvSpPr/>
            <p:nvPr/>
          </p:nvSpPr>
          <p:spPr>
            <a:xfrm>
              <a:off x="798394" y="2613546"/>
              <a:ext cx="1156648" cy="528851"/>
            </a:xfrm>
            <a:custGeom>
              <a:avLst/>
              <a:gdLst>
                <a:gd name="connsiteX0" fmla="*/ 914400 w 1156648"/>
                <a:gd name="connsiteY0" fmla="*/ 177421 h 528851"/>
                <a:gd name="connsiteX1" fmla="*/ 982639 w 1156648"/>
                <a:gd name="connsiteY1" fmla="*/ 170597 h 528851"/>
                <a:gd name="connsiteX2" fmla="*/ 1044054 w 1156648"/>
                <a:gd name="connsiteY2" fmla="*/ 78475 h 528851"/>
                <a:gd name="connsiteX3" fmla="*/ 1040642 w 1156648"/>
                <a:gd name="connsiteY3" fmla="*/ 174009 h 528851"/>
                <a:gd name="connsiteX4" fmla="*/ 1156648 w 1156648"/>
                <a:gd name="connsiteY4" fmla="*/ 262720 h 528851"/>
                <a:gd name="connsiteX5" fmla="*/ 1143000 w 1156648"/>
                <a:gd name="connsiteY5" fmla="*/ 361666 h 528851"/>
                <a:gd name="connsiteX6" fmla="*/ 1044054 w 1156648"/>
                <a:gd name="connsiteY6" fmla="*/ 412845 h 528851"/>
                <a:gd name="connsiteX7" fmla="*/ 767687 w 1156648"/>
                <a:gd name="connsiteY7" fmla="*/ 498144 h 528851"/>
                <a:gd name="connsiteX8" fmla="*/ 614149 w 1156648"/>
                <a:gd name="connsiteY8" fmla="*/ 528851 h 528851"/>
                <a:gd name="connsiteX9" fmla="*/ 365078 w 1156648"/>
                <a:gd name="connsiteY9" fmla="*/ 511791 h 528851"/>
                <a:gd name="connsiteX10" fmla="*/ 324134 w 1156648"/>
                <a:gd name="connsiteY10" fmla="*/ 504967 h 528851"/>
                <a:gd name="connsiteX11" fmla="*/ 269543 w 1156648"/>
                <a:gd name="connsiteY11" fmla="*/ 450376 h 528851"/>
                <a:gd name="connsiteX12" fmla="*/ 85299 w 1156648"/>
                <a:gd name="connsiteY12" fmla="*/ 375314 h 528851"/>
                <a:gd name="connsiteX13" fmla="*/ 0 w 1156648"/>
                <a:gd name="connsiteY13" fmla="*/ 122830 h 528851"/>
                <a:gd name="connsiteX14" fmla="*/ 71651 w 1156648"/>
                <a:gd name="connsiteY14" fmla="*/ 3412 h 528851"/>
                <a:gd name="connsiteX15" fmla="*/ 262719 w 1156648"/>
                <a:gd name="connsiteY15" fmla="*/ 0 h 528851"/>
                <a:gd name="connsiteX16" fmla="*/ 914400 w 1156648"/>
                <a:gd name="connsiteY16" fmla="*/ 177421 h 52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6648" h="528851">
                  <a:moveTo>
                    <a:pt x="914400" y="177421"/>
                  </a:moveTo>
                  <a:lnTo>
                    <a:pt x="982639" y="170597"/>
                  </a:lnTo>
                  <a:lnTo>
                    <a:pt x="1044054" y="78475"/>
                  </a:lnTo>
                  <a:lnTo>
                    <a:pt x="1040642" y="174009"/>
                  </a:lnTo>
                  <a:lnTo>
                    <a:pt x="1156648" y="262720"/>
                  </a:lnTo>
                  <a:lnTo>
                    <a:pt x="1143000" y="361666"/>
                  </a:lnTo>
                  <a:lnTo>
                    <a:pt x="1044054" y="412845"/>
                  </a:lnTo>
                  <a:lnTo>
                    <a:pt x="767687" y="498144"/>
                  </a:lnTo>
                  <a:lnTo>
                    <a:pt x="614149" y="528851"/>
                  </a:lnTo>
                  <a:lnTo>
                    <a:pt x="365078" y="511791"/>
                  </a:lnTo>
                  <a:lnTo>
                    <a:pt x="324134" y="504967"/>
                  </a:lnTo>
                  <a:lnTo>
                    <a:pt x="269543" y="450376"/>
                  </a:lnTo>
                  <a:lnTo>
                    <a:pt x="85299" y="375314"/>
                  </a:lnTo>
                  <a:lnTo>
                    <a:pt x="0" y="122830"/>
                  </a:lnTo>
                  <a:lnTo>
                    <a:pt x="71651" y="3412"/>
                  </a:lnTo>
                  <a:lnTo>
                    <a:pt x="262719" y="0"/>
                  </a:lnTo>
                  <a:lnTo>
                    <a:pt x="914400" y="177421"/>
                  </a:lnTo>
                  <a:close/>
                </a:path>
              </a:pathLst>
            </a:custGeom>
            <a:solidFill>
              <a:srgbClr val="B5D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8DA6C6A-F135-46FD-904E-08CC808A6D6B}"/>
                </a:ext>
              </a:extLst>
            </p:cNvPr>
            <p:cNvSpPr/>
            <p:nvPr/>
          </p:nvSpPr>
          <p:spPr>
            <a:xfrm>
              <a:off x="4599296" y="3070746"/>
              <a:ext cx="174008" cy="385550"/>
            </a:xfrm>
            <a:custGeom>
              <a:avLst/>
              <a:gdLst>
                <a:gd name="connsiteX0" fmla="*/ 112594 w 174008"/>
                <a:gd name="connsiteY0" fmla="*/ 0 h 385550"/>
                <a:gd name="connsiteX1" fmla="*/ 71650 w 174008"/>
                <a:gd name="connsiteY1" fmla="*/ 37532 h 385550"/>
                <a:gd name="connsiteX2" fmla="*/ 71650 w 174008"/>
                <a:gd name="connsiteY2" fmla="*/ 78475 h 385550"/>
                <a:gd name="connsiteX3" fmla="*/ 0 w 174008"/>
                <a:gd name="connsiteY3" fmla="*/ 197893 h 385550"/>
                <a:gd name="connsiteX4" fmla="*/ 47767 w 174008"/>
                <a:gd name="connsiteY4" fmla="*/ 344606 h 385550"/>
                <a:gd name="connsiteX5" fmla="*/ 133065 w 174008"/>
                <a:gd name="connsiteY5" fmla="*/ 385550 h 385550"/>
                <a:gd name="connsiteX6" fmla="*/ 174008 w 174008"/>
                <a:gd name="connsiteY6" fmla="*/ 204717 h 385550"/>
                <a:gd name="connsiteX7" fmla="*/ 112594 w 174008"/>
                <a:gd name="connsiteY7" fmla="*/ 0 h 3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08" h="385550">
                  <a:moveTo>
                    <a:pt x="112594" y="0"/>
                  </a:moveTo>
                  <a:lnTo>
                    <a:pt x="71650" y="37532"/>
                  </a:lnTo>
                  <a:lnTo>
                    <a:pt x="71650" y="78475"/>
                  </a:lnTo>
                  <a:lnTo>
                    <a:pt x="0" y="197893"/>
                  </a:lnTo>
                  <a:lnTo>
                    <a:pt x="47767" y="344606"/>
                  </a:lnTo>
                  <a:lnTo>
                    <a:pt x="133065" y="385550"/>
                  </a:lnTo>
                  <a:lnTo>
                    <a:pt x="174008" y="204717"/>
                  </a:lnTo>
                  <a:lnTo>
                    <a:pt x="112594" y="0"/>
                  </a:lnTo>
                  <a:close/>
                </a:path>
              </a:pathLst>
            </a:custGeom>
            <a:solidFill>
              <a:srgbClr val="B5D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ADAF6C0-660F-4FF6-A70D-AEA55DB32698}"/>
                </a:ext>
              </a:extLst>
            </p:cNvPr>
            <p:cNvSpPr/>
            <p:nvPr/>
          </p:nvSpPr>
          <p:spPr>
            <a:xfrm>
              <a:off x="5124734" y="3101454"/>
              <a:ext cx="494732" cy="494731"/>
            </a:xfrm>
            <a:custGeom>
              <a:avLst/>
              <a:gdLst>
                <a:gd name="connsiteX0" fmla="*/ 0 w 494732"/>
                <a:gd name="connsiteY0" fmla="*/ 143301 h 494731"/>
                <a:gd name="connsiteX1" fmla="*/ 95535 w 494732"/>
                <a:gd name="connsiteY1" fmla="*/ 259307 h 494731"/>
                <a:gd name="connsiteX2" fmla="*/ 197893 w 494732"/>
                <a:gd name="connsiteY2" fmla="*/ 446964 h 494731"/>
                <a:gd name="connsiteX3" fmla="*/ 235424 w 494732"/>
                <a:gd name="connsiteY3" fmla="*/ 494731 h 494731"/>
                <a:gd name="connsiteX4" fmla="*/ 245660 w 494732"/>
                <a:gd name="connsiteY4" fmla="*/ 467436 h 494731"/>
                <a:gd name="connsiteX5" fmla="*/ 494732 w 494732"/>
                <a:gd name="connsiteY5" fmla="*/ 416256 h 494731"/>
                <a:gd name="connsiteX6" fmla="*/ 484496 w 494732"/>
                <a:gd name="connsiteY6" fmla="*/ 293427 h 494731"/>
                <a:gd name="connsiteX7" fmla="*/ 412845 w 494732"/>
                <a:gd name="connsiteY7" fmla="*/ 218364 h 494731"/>
                <a:gd name="connsiteX8" fmla="*/ 170597 w 494732"/>
                <a:gd name="connsiteY8" fmla="*/ 61415 h 494731"/>
                <a:gd name="connsiteX9" fmla="*/ 153538 w 494732"/>
                <a:gd name="connsiteY9" fmla="*/ 3412 h 494731"/>
                <a:gd name="connsiteX10" fmla="*/ 68239 w 494732"/>
                <a:gd name="connsiteY10" fmla="*/ 0 h 494731"/>
                <a:gd name="connsiteX11" fmla="*/ 78475 w 494732"/>
                <a:gd name="connsiteY11" fmla="*/ 102358 h 494731"/>
                <a:gd name="connsiteX12" fmla="*/ 0 w 494732"/>
                <a:gd name="connsiteY12" fmla="*/ 143301 h 49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732" h="494731">
                  <a:moveTo>
                    <a:pt x="0" y="143301"/>
                  </a:moveTo>
                  <a:lnTo>
                    <a:pt x="95535" y="259307"/>
                  </a:lnTo>
                  <a:lnTo>
                    <a:pt x="197893" y="446964"/>
                  </a:lnTo>
                  <a:lnTo>
                    <a:pt x="235424" y="494731"/>
                  </a:lnTo>
                  <a:lnTo>
                    <a:pt x="245660" y="467436"/>
                  </a:lnTo>
                  <a:lnTo>
                    <a:pt x="494732" y="416256"/>
                  </a:lnTo>
                  <a:lnTo>
                    <a:pt x="484496" y="293427"/>
                  </a:lnTo>
                  <a:lnTo>
                    <a:pt x="412845" y="218364"/>
                  </a:lnTo>
                  <a:lnTo>
                    <a:pt x="170597" y="61415"/>
                  </a:lnTo>
                  <a:lnTo>
                    <a:pt x="153538" y="3412"/>
                  </a:lnTo>
                  <a:lnTo>
                    <a:pt x="68239" y="0"/>
                  </a:lnTo>
                  <a:lnTo>
                    <a:pt x="78475" y="102358"/>
                  </a:lnTo>
                  <a:lnTo>
                    <a:pt x="0" y="143301"/>
                  </a:lnTo>
                  <a:close/>
                </a:path>
              </a:pathLst>
            </a:custGeom>
            <a:solidFill>
              <a:srgbClr val="B5D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83BF9B9-1D8F-4100-8DD0-EFC27A0E38B8}"/>
                </a:ext>
              </a:extLst>
            </p:cNvPr>
            <p:cNvSpPr/>
            <p:nvPr/>
          </p:nvSpPr>
          <p:spPr>
            <a:xfrm>
              <a:off x="5360158" y="2463421"/>
              <a:ext cx="863221" cy="296839"/>
            </a:xfrm>
            <a:custGeom>
              <a:avLst/>
              <a:gdLst>
                <a:gd name="connsiteX0" fmla="*/ 467436 w 863221"/>
                <a:gd name="connsiteY0" fmla="*/ 218364 h 296839"/>
                <a:gd name="connsiteX1" fmla="*/ 549323 w 863221"/>
                <a:gd name="connsiteY1" fmla="*/ 296839 h 296839"/>
                <a:gd name="connsiteX2" fmla="*/ 832514 w 863221"/>
                <a:gd name="connsiteY2" fmla="*/ 170597 h 296839"/>
                <a:gd name="connsiteX3" fmla="*/ 863221 w 863221"/>
                <a:gd name="connsiteY3" fmla="*/ 68239 h 296839"/>
                <a:gd name="connsiteX4" fmla="*/ 641445 w 863221"/>
                <a:gd name="connsiteY4" fmla="*/ 0 h 296839"/>
                <a:gd name="connsiteX5" fmla="*/ 358254 w 863221"/>
                <a:gd name="connsiteY5" fmla="*/ 30707 h 296839"/>
                <a:gd name="connsiteX6" fmla="*/ 0 w 863221"/>
                <a:gd name="connsiteY6" fmla="*/ 44355 h 296839"/>
                <a:gd name="connsiteX7" fmla="*/ 0 w 863221"/>
                <a:gd name="connsiteY7" fmla="*/ 92122 h 296839"/>
                <a:gd name="connsiteX8" fmla="*/ 37532 w 863221"/>
                <a:gd name="connsiteY8" fmla="*/ 119418 h 296839"/>
                <a:gd name="connsiteX9" fmla="*/ 167185 w 863221"/>
                <a:gd name="connsiteY9" fmla="*/ 119418 h 296839"/>
                <a:gd name="connsiteX10" fmla="*/ 184245 w 863221"/>
                <a:gd name="connsiteY10" fmla="*/ 279779 h 296839"/>
                <a:gd name="connsiteX11" fmla="*/ 249072 w 863221"/>
                <a:gd name="connsiteY11" fmla="*/ 290015 h 296839"/>
                <a:gd name="connsiteX12" fmla="*/ 228600 w 863221"/>
                <a:gd name="connsiteY12" fmla="*/ 208128 h 296839"/>
                <a:gd name="connsiteX13" fmla="*/ 249072 w 863221"/>
                <a:gd name="connsiteY13" fmla="*/ 146713 h 296839"/>
                <a:gd name="connsiteX14" fmla="*/ 341194 w 863221"/>
                <a:gd name="connsiteY14" fmla="*/ 122830 h 296839"/>
                <a:gd name="connsiteX15" fmla="*/ 457200 w 863221"/>
                <a:gd name="connsiteY15" fmla="*/ 139889 h 296839"/>
                <a:gd name="connsiteX16" fmla="*/ 467436 w 863221"/>
                <a:gd name="connsiteY16" fmla="*/ 218364 h 29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3221" h="296839">
                  <a:moveTo>
                    <a:pt x="467436" y="218364"/>
                  </a:moveTo>
                  <a:lnTo>
                    <a:pt x="549323" y="296839"/>
                  </a:lnTo>
                  <a:lnTo>
                    <a:pt x="832514" y="170597"/>
                  </a:lnTo>
                  <a:lnTo>
                    <a:pt x="863221" y="68239"/>
                  </a:lnTo>
                  <a:lnTo>
                    <a:pt x="641445" y="0"/>
                  </a:lnTo>
                  <a:lnTo>
                    <a:pt x="358254" y="30707"/>
                  </a:lnTo>
                  <a:lnTo>
                    <a:pt x="0" y="44355"/>
                  </a:lnTo>
                  <a:lnTo>
                    <a:pt x="0" y="92122"/>
                  </a:lnTo>
                  <a:lnTo>
                    <a:pt x="37532" y="119418"/>
                  </a:lnTo>
                  <a:lnTo>
                    <a:pt x="167185" y="119418"/>
                  </a:lnTo>
                  <a:lnTo>
                    <a:pt x="184245" y="279779"/>
                  </a:lnTo>
                  <a:lnTo>
                    <a:pt x="249072" y="290015"/>
                  </a:lnTo>
                  <a:lnTo>
                    <a:pt x="228600" y="208128"/>
                  </a:lnTo>
                  <a:lnTo>
                    <a:pt x="249072" y="146713"/>
                  </a:lnTo>
                  <a:lnTo>
                    <a:pt x="341194" y="122830"/>
                  </a:lnTo>
                  <a:lnTo>
                    <a:pt x="457200" y="139889"/>
                  </a:lnTo>
                  <a:lnTo>
                    <a:pt x="467436" y="218364"/>
                  </a:lnTo>
                  <a:close/>
                </a:path>
              </a:pathLst>
            </a:custGeom>
            <a:solidFill>
              <a:srgbClr val="B5D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226375B-0C06-4817-B9CF-C75AC61F189C}"/>
                </a:ext>
              </a:extLst>
            </p:cNvPr>
            <p:cNvSpPr/>
            <p:nvPr/>
          </p:nvSpPr>
          <p:spPr>
            <a:xfrm>
              <a:off x="5012140" y="2773907"/>
              <a:ext cx="232012" cy="167186"/>
            </a:xfrm>
            <a:custGeom>
              <a:avLst/>
              <a:gdLst>
                <a:gd name="connsiteX0" fmla="*/ 0 w 232012"/>
                <a:gd name="connsiteY0" fmla="*/ 167186 h 167186"/>
                <a:gd name="connsiteX1" fmla="*/ 232012 w 232012"/>
                <a:gd name="connsiteY1" fmla="*/ 143302 h 167186"/>
                <a:gd name="connsiteX2" fmla="*/ 214953 w 232012"/>
                <a:gd name="connsiteY2" fmla="*/ 17060 h 167186"/>
                <a:gd name="connsiteX3" fmla="*/ 139890 w 232012"/>
                <a:gd name="connsiteY3" fmla="*/ 34120 h 167186"/>
                <a:gd name="connsiteX4" fmla="*/ 23884 w 232012"/>
                <a:gd name="connsiteY4" fmla="*/ 0 h 167186"/>
                <a:gd name="connsiteX5" fmla="*/ 0 w 232012"/>
                <a:gd name="connsiteY5" fmla="*/ 167186 h 16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12" h="167186">
                  <a:moveTo>
                    <a:pt x="0" y="167186"/>
                  </a:moveTo>
                  <a:lnTo>
                    <a:pt x="232012" y="143302"/>
                  </a:lnTo>
                  <a:lnTo>
                    <a:pt x="214953" y="17060"/>
                  </a:lnTo>
                  <a:lnTo>
                    <a:pt x="139890" y="34120"/>
                  </a:lnTo>
                  <a:lnTo>
                    <a:pt x="23884" y="0"/>
                  </a:lnTo>
                  <a:lnTo>
                    <a:pt x="0" y="167186"/>
                  </a:lnTo>
                  <a:close/>
                </a:path>
              </a:pathLst>
            </a:custGeom>
            <a:solidFill>
              <a:srgbClr val="B5D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8E439F1-9081-4AE1-ABC2-1913F43FF2F9}"/>
                </a:ext>
              </a:extLst>
            </p:cNvPr>
            <p:cNvSpPr/>
            <p:nvPr/>
          </p:nvSpPr>
          <p:spPr>
            <a:xfrm>
              <a:off x="5517107" y="2934269"/>
              <a:ext cx="109183" cy="310486"/>
            </a:xfrm>
            <a:custGeom>
              <a:avLst/>
              <a:gdLst>
                <a:gd name="connsiteX0" fmla="*/ 0 w 109183"/>
                <a:gd name="connsiteY0" fmla="*/ 23883 h 310486"/>
                <a:gd name="connsiteX1" fmla="*/ 109183 w 109183"/>
                <a:gd name="connsiteY1" fmla="*/ 0 h 310486"/>
                <a:gd name="connsiteX2" fmla="*/ 109183 w 109183"/>
                <a:gd name="connsiteY2" fmla="*/ 310486 h 310486"/>
                <a:gd name="connsiteX3" fmla="*/ 20472 w 109183"/>
                <a:gd name="connsiteY3" fmla="*/ 232012 h 310486"/>
                <a:gd name="connsiteX4" fmla="*/ 0 w 109183"/>
                <a:gd name="connsiteY4" fmla="*/ 23883 h 31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83" h="310486">
                  <a:moveTo>
                    <a:pt x="0" y="23883"/>
                  </a:moveTo>
                  <a:lnTo>
                    <a:pt x="109183" y="0"/>
                  </a:lnTo>
                  <a:lnTo>
                    <a:pt x="109183" y="310486"/>
                  </a:lnTo>
                  <a:lnTo>
                    <a:pt x="20472" y="232012"/>
                  </a:lnTo>
                  <a:lnTo>
                    <a:pt x="0" y="23883"/>
                  </a:lnTo>
                  <a:close/>
                </a:path>
              </a:pathLst>
            </a:custGeom>
            <a:solidFill>
              <a:srgbClr val="B5D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1D98E67-089E-4499-A75E-0A1065936CCD}"/>
                </a:ext>
              </a:extLst>
            </p:cNvPr>
            <p:cNvSpPr/>
            <p:nvPr/>
          </p:nvSpPr>
          <p:spPr>
            <a:xfrm>
              <a:off x="4053385" y="2958152"/>
              <a:ext cx="358254" cy="504967"/>
            </a:xfrm>
            <a:custGeom>
              <a:avLst/>
              <a:gdLst>
                <a:gd name="connsiteX0" fmla="*/ 105770 w 358254"/>
                <a:gd name="connsiteY0" fmla="*/ 0 h 504967"/>
                <a:gd name="connsiteX1" fmla="*/ 0 w 358254"/>
                <a:gd name="connsiteY1" fmla="*/ 37532 h 504967"/>
                <a:gd name="connsiteX2" fmla="*/ 269543 w 358254"/>
                <a:gd name="connsiteY2" fmla="*/ 504967 h 504967"/>
                <a:gd name="connsiteX3" fmla="*/ 358254 w 358254"/>
                <a:gd name="connsiteY3" fmla="*/ 440141 h 504967"/>
                <a:gd name="connsiteX4" fmla="*/ 290015 w 358254"/>
                <a:gd name="connsiteY4" fmla="*/ 242248 h 504967"/>
                <a:gd name="connsiteX5" fmla="*/ 105770 w 358254"/>
                <a:gd name="connsiteY5" fmla="*/ 0 h 50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254" h="504967">
                  <a:moveTo>
                    <a:pt x="105770" y="0"/>
                  </a:moveTo>
                  <a:lnTo>
                    <a:pt x="0" y="37532"/>
                  </a:lnTo>
                  <a:lnTo>
                    <a:pt x="269543" y="504967"/>
                  </a:lnTo>
                  <a:lnTo>
                    <a:pt x="358254" y="440141"/>
                  </a:lnTo>
                  <a:lnTo>
                    <a:pt x="290015" y="242248"/>
                  </a:lnTo>
                  <a:lnTo>
                    <a:pt x="105770" y="0"/>
                  </a:lnTo>
                  <a:close/>
                </a:path>
              </a:pathLst>
            </a:custGeom>
            <a:solidFill>
              <a:srgbClr val="F0D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C1E2C2E-EF09-45D9-9821-BAF5DEA1B094}"/>
                </a:ext>
              </a:extLst>
            </p:cNvPr>
            <p:cNvSpPr/>
            <p:nvPr/>
          </p:nvSpPr>
          <p:spPr>
            <a:xfrm>
              <a:off x="4879075" y="3138985"/>
              <a:ext cx="225188" cy="283191"/>
            </a:xfrm>
            <a:custGeom>
              <a:avLst/>
              <a:gdLst>
                <a:gd name="connsiteX0" fmla="*/ 0 w 225188"/>
                <a:gd name="connsiteY0" fmla="*/ 283191 h 283191"/>
                <a:gd name="connsiteX1" fmla="*/ 150125 w 225188"/>
                <a:gd name="connsiteY1" fmla="*/ 283191 h 283191"/>
                <a:gd name="connsiteX2" fmla="*/ 225188 w 225188"/>
                <a:gd name="connsiteY2" fmla="*/ 214952 h 283191"/>
                <a:gd name="connsiteX3" fmla="*/ 150125 w 225188"/>
                <a:gd name="connsiteY3" fmla="*/ 85299 h 283191"/>
                <a:gd name="connsiteX4" fmla="*/ 194480 w 225188"/>
                <a:gd name="connsiteY4" fmla="*/ 75063 h 283191"/>
                <a:gd name="connsiteX5" fmla="*/ 167185 w 225188"/>
                <a:gd name="connsiteY5" fmla="*/ 3412 h 283191"/>
                <a:gd name="connsiteX6" fmla="*/ 116006 w 225188"/>
                <a:gd name="connsiteY6" fmla="*/ 0 h 283191"/>
                <a:gd name="connsiteX7" fmla="*/ 0 w 225188"/>
                <a:gd name="connsiteY7" fmla="*/ 283191 h 28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188" h="283191">
                  <a:moveTo>
                    <a:pt x="0" y="283191"/>
                  </a:moveTo>
                  <a:lnTo>
                    <a:pt x="150125" y="283191"/>
                  </a:lnTo>
                  <a:lnTo>
                    <a:pt x="225188" y="214952"/>
                  </a:lnTo>
                  <a:lnTo>
                    <a:pt x="150125" y="85299"/>
                  </a:lnTo>
                  <a:lnTo>
                    <a:pt x="194480" y="75063"/>
                  </a:lnTo>
                  <a:lnTo>
                    <a:pt x="167185" y="3412"/>
                  </a:lnTo>
                  <a:lnTo>
                    <a:pt x="116006" y="0"/>
                  </a:lnTo>
                  <a:lnTo>
                    <a:pt x="0" y="283191"/>
                  </a:lnTo>
                  <a:close/>
                </a:path>
              </a:pathLst>
            </a:custGeom>
            <a:solidFill>
              <a:srgbClr val="F0D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A757D65-DA76-43F0-8A88-6C38BCA7ADBE}"/>
                </a:ext>
              </a:extLst>
            </p:cNvPr>
            <p:cNvSpPr/>
            <p:nvPr/>
          </p:nvSpPr>
          <p:spPr>
            <a:xfrm>
              <a:off x="4595884" y="2804615"/>
              <a:ext cx="126241" cy="348018"/>
            </a:xfrm>
            <a:custGeom>
              <a:avLst/>
              <a:gdLst>
                <a:gd name="connsiteX0" fmla="*/ 54591 w 126241"/>
                <a:gd name="connsiteY0" fmla="*/ 348018 h 348018"/>
                <a:gd name="connsiteX1" fmla="*/ 64826 w 126241"/>
                <a:gd name="connsiteY1" fmla="*/ 269543 h 348018"/>
                <a:gd name="connsiteX2" fmla="*/ 126241 w 126241"/>
                <a:gd name="connsiteY2" fmla="*/ 249072 h 348018"/>
                <a:gd name="connsiteX3" fmla="*/ 112594 w 126241"/>
                <a:gd name="connsiteY3" fmla="*/ 146713 h 348018"/>
                <a:gd name="connsiteX4" fmla="*/ 44355 w 126241"/>
                <a:gd name="connsiteY4" fmla="*/ 0 h 348018"/>
                <a:gd name="connsiteX5" fmla="*/ 0 w 126241"/>
                <a:gd name="connsiteY5" fmla="*/ 174009 h 348018"/>
                <a:gd name="connsiteX6" fmla="*/ 54591 w 126241"/>
                <a:gd name="connsiteY6" fmla="*/ 348018 h 34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41" h="348018">
                  <a:moveTo>
                    <a:pt x="54591" y="348018"/>
                  </a:moveTo>
                  <a:lnTo>
                    <a:pt x="64826" y="269543"/>
                  </a:lnTo>
                  <a:lnTo>
                    <a:pt x="126241" y="249072"/>
                  </a:lnTo>
                  <a:lnTo>
                    <a:pt x="112594" y="146713"/>
                  </a:lnTo>
                  <a:lnTo>
                    <a:pt x="44355" y="0"/>
                  </a:lnTo>
                  <a:lnTo>
                    <a:pt x="0" y="174009"/>
                  </a:lnTo>
                  <a:lnTo>
                    <a:pt x="54591" y="34801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D11DAD0-4A4F-40DC-B64B-74A8645AE79B}"/>
                </a:ext>
              </a:extLst>
            </p:cNvPr>
            <p:cNvSpPr/>
            <p:nvPr/>
          </p:nvSpPr>
          <p:spPr>
            <a:xfrm>
              <a:off x="5049672" y="2664725"/>
              <a:ext cx="163773" cy="122830"/>
            </a:xfrm>
            <a:custGeom>
              <a:avLst/>
              <a:gdLst>
                <a:gd name="connsiteX0" fmla="*/ 0 w 163773"/>
                <a:gd name="connsiteY0" fmla="*/ 92123 h 122830"/>
                <a:gd name="connsiteX1" fmla="*/ 81886 w 163773"/>
                <a:gd name="connsiteY1" fmla="*/ 122830 h 122830"/>
                <a:gd name="connsiteX2" fmla="*/ 163773 w 163773"/>
                <a:gd name="connsiteY2" fmla="*/ 109182 h 122830"/>
                <a:gd name="connsiteX3" fmla="*/ 143301 w 163773"/>
                <a:gd name="connsiteY3" fmla="*/ 64827 h 122830"/>
                <a:gd name="connsiteX4" fmla="*/ 20471 w 163773"/>
                <a:gd name="connsiteY4" fmla="*/ 0 h 122830"/>
                <a:gd name="connsiteX5" fmla="*/ 0 w 163773"/>
                <a:gd name="connsiteY5" fmla="*/ 92123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73" h="122830">
                  <a:moveTo>
                    <a:pt x="0" y="92123"/>
                  </a:moveTo>
                  <a:lnTo>
                    <a:pt x="81886" y="122830"/>
                  </a:lnTo>
                  <a:lnTo>
                    <a:pt x="163773" y="109182"/>
                  </a:lnTo>
                  <a:lnTo>
                    <a:pt x="143301" y="64827"/>
                  </a:lnTo>
                  <a:lnTo>
                    <a:pt x="20471" y="0"/>
                  </a:lnTo>
                  <a:lnTo>
                    <a:pt x="0" y="9212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1BEA808-1D59-4CBB-835C-36BDA86C9B8E}"/>
                </a:ext>
              </a:extLst>
            </p:cNvPr>
            <p:cNvSpPr/>
            <p:nvPr/>
          </p:nvSpPr>
          <p:spPr>
            <a:xfrm>
              <a:off x="4998493" y="2944504"/>
              <a:ext cx="102358" cy="174009"/>
            </a:xfrm>
            <a:custGeom>
              <a:avLst/>
              <a:gdLst>
                <a:gd name="connsiteX0" fmla="*/ 34119 w 102358"/>
                <a:gd name="connsiteY0" fmla="*/ 17060 h 174009"/>
                <a:gd name="connsiteX1" fmla="*/ 68238 w 102358"/>
                <a:gd name="connsiteY1" fmla="*/ 61415 h 174009"/>
                <a:gd name="connsiteX2" fmla="*/ 0 w 102358"/>
                <a:gd name="connsiteY2" fmla="*/ 71651 h 174009"/>
                <a:gd name="connsiteX3" fmla="*/ 3411 w 102358"/>
                <a:gd name="connsiteY3" fmla="*/ 174009 h 174009"/>
                <a:gd name="connsiteX4" fmla="*/ 71650 w 102358"/>
                <a:gd name="connsiteY4" fmla="*/ 174009 h 174009"/>
                <a:gd name="connsiteX5" fmla="*/ 71650 w 102358"/>
                <a:gd name="connsiteY5" fmla="*/ 136478 h 174009"/>
                <a:gd name="connsiteX6" fmla="*/ 102358 w 102358"/>
                <a:gd name="connsiteY6" fmla="*/ 0 h 174009"/>
                <a:gd name="connsiteX7" fmla="*/ 34119 w 102358"/>
                <a:gd name="connsiteY7" fmla="*/ 17060 h 17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358" h="174009">
                  <a:moveTo>
                    <a:pt x="34119" y="17060"/>
                  </a:moveTo>
                  <a:lnTo>
                    <a:pt x="68238" y="61415"/>
                  </a:lnTo>
                  <a:lnTo>
                    <a:pt x="0" y="71651"/>
                  </a:lnTo>
                  <a:lnTo>
                    <a:pt x="3411" y="174009"/>
                  </a:lnTo>
                  <a:lnTo>
                    <a:pt x="71650" y="174009"/>
                  </a:lnTo>
                  <a:lnTo>
                    <a:pt x="71650" y="136478"/>
                  </a:lnTo>
                  <a:lnTo>
                    <a:pt x="102358" y="0"/>
                  </a:lnTo>
                  <a:lnTo>
                    <a:pt x="34119" y="1706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11752190-731A-425F-BB0C-0F868A152DD7}"/>
              </a:ext>
            </a:extLst>
          </p:cNvPr>
          <p:cNvGrpSpPr/>
          <p:nvPr/>
        </p:nvGrpSpPr>
        <p:grpSpPr>
          <a:xfrm>
            <a:off x="107479" y="4963679"/>
            <a:ext cx="1524885" cy="1684373"/>
            <a:chOff x="1751715" y="4343399"/>
            <a:chExt cx="1524885" cy="1684373"/>
          </a:xfrm>
        </p:grpSpPr>
        <p:pic>
          <p:nvPicPr>
            <p:cNvPr id="6" name="Picture 4" descr="https://i.redditmedia.com/5jLx7NZDWq7VuQStakgF0SGnonGLVENOgCMtzJJHdVs.jpg?fit=crop&amp;crop=faces%2Centropy&amp;arh=2&amp;w=960&amp;s=de1d4ab6a405215cc6c4d23f41b34abd">
              <a:extLst>
                <a:ext uri="{FF2B5EF4-FFF2-40B4-BE49-F238E27FC236}">
                  <a16:creationId xmlns:a16="http://schemas.microsoft.com/office/drawing/2014/main" id="{1D8064C2-1F8E-4CE7-A04E-015370E06BA8}"/>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0238" t="73333" r="64586" b="5556"/>
            <a:stretch/>
          </p:blipFill>
          <p:spPr bwMode="auto">
            <a:xfrm>
              <a:off x="1751715" y="4343399"/>
              <a:ext cx="534285" cy="16843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8FEFC62-96CA-4419-83E8-87893827F714}"/>
                </a:ext>
              </a:extLst>
            </p:cNvPr>
            <p:cNvSpPr txBox="1"/>
            <p:nvPr/>
          </p:nvSpPr>
          <p:spPr>
            <a:xfrm>
              <a:off x="2286000" y="4343399"/>
              <a:ext cx="990600" cy="1684373"/>
            </a:xfrm>
            <a:prstGeom prst="rect">
              <a:avLst/>
            </a:prstGeom>
            <a:solidFill>
              <a:srgbClr val="F8FFFF"/>
            </a:solidFill>
          </p:spPr>
          <p:txBody>
            <a:bodyPr wrap="square" rtlCol="0">
              <a:noAutofit/>
            </a:bodyPr>
            <a:lstStyle/>
            <a:p>
              <a:r>
                <a:rPr lang="en-US" sz="1700" dirty="0">
                  <a:solidFill>
                    <a:schemeClr val="bg1"/>
                  </a:solidFill>
                </a:rPr>
                <a:t>0-10</a:t>
              </a:r>
              <a:br>
                <a:rPr lang="en-US" sz="1700" dirty="0">
                  <a:solidFill>
                    <a:schemeClr val="bg1"/>
                  </a:solidFill>
                </a:rPr>
              </a:br>
              <a:r>
                <a:rPr lang="en-US" sz="1700" dirty="0">
                  <a:solidFill>
                    <a:schemeClr val="bg1"/>
                  </a:solidFill>
                </a:rPr>
                <a:t>11-30</a:t>
              </a:r>
              <a:br>
                <a:rPr lang="en-US" sz="1700" dirty="0">
                  <a:solidFill>
                    <a:schemeClr val="bg1"/>
                  </a:solidFill>
                </a:rPr>
              </a:br>
              <a:r>
                <a:rPr lang="en-US" sz="1700" dirty="0">
                  <a:solidFill>
                    <a:schemeClr val="bg1"/>
                  </a:solidFill>
                </a:rPr>
                <a:t>31-100</a:t>
              </a:r>
              <a:br>
                <a:rPr lang="en-US" sz="1700" dirty="0">
                  <a:solidFill>
                    <a:schemeClr val="bg1"/>
                  </a:solidFill>
                </a:rPr>
              </a:br>
              <a:r>
                <a:rPr lang="en-US" sz="1700" dirty="0">
                  <a:solidFill>
                    <a:schemeClr val="bg1"/>
                  </a:solidFill>
                </a:rPr>
                <a:t>101-300</a:t>
              </a:r>
              <a:br>
                <a:rPr lang="en-US" sz="1700" dirty="0">
                  <a:solidFill>
                    <a:schemeClr val="bg1"/>
                  </a:solidFill>
                </a:rPr>
              </a:br>
              <a:r>
                <a:rPr lang="en-US" sz="1700" dirty="0">
                  <a:solidFill>
                    <a:schemeClr val="bg1"/>
                  </a:solidFill>
                </a:rPr>
                <a:t>301+</a:t>
              </a:r>
              <a:br>
                <a:rPr lang="en-US" sz="1700" dirty="0">
                  <a:solidFill>
                    <a:schemeClr val="bg1"/>
                  </a:solidFill>
                </a:rPr>
              </a:br>
              <a:r>
                <a:rPr lang="en-US" sz="1700" dirty="0">
                  <a:solidFill>
                    <a:schemeClr val="bg1"/>
                  </a:solidFill>
                </a:rPr>
                <a:t>No Data</a:t>
              </a:r>
            </a:p>
          </p:txBody>
        </p:sp>
        <p:sp>
          <p:nvSpPr>
            <p:cNvPr id="25" name="Rectangle 24">
              <a:extLst>
                <a:ext uri="{FF2B5EF4-FFF2-40B4-BE49-F238E27FC236}">
                  <a16:creationId xmlns:a16="http://schemas.microsoft.com/office/drawing/2014/main" id="{16E45A26-029A-4587-B900-6F5C1F599E37}"/>
                </a:ext>
              </a:extLst>
            </p:cNvPr>
            <p:cNvSpPr/>
            <p:nvPr/>
          </p:nvSpPr>
          <p:spPr>
            <a:xfrm>
              <a:off x="1842365" y="4387040"/>
              <a:ext cx="381000" cy="184960"/>
            </a:xfrm>
            <a:prstGeom prst="rect">
              <a:avLst/>
            </a:prstGeom>
            <a:no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CB6B18-E4AA-4ECA-824E-64DA4216CCDD}"/>
                </a:ext>
              </a:extLst>
            </p:cNvPr>
            <p:cNvSpPr/>
            <p:nvPr/>
          </p:nvSpPr>
          <p:spPr>
            <a:xfrm>
              <a:off x="1835583" y="4657019"/>
              <a:ext cx="381000" cy="184960"/>
            </a:xfrm>
            <a:prstGeom prst="rect">
              <a:avLst/>
            </a:prstGeom>
            <a:no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73C8DE8-31FD-4D67-8749-93FFCD701F36}"/>
                </a:ext>
              </a:extLst>
            </p:cNvPr>
            <p:cNvSpPr/>
            <p:nvPr/>
          </p:nvSpPr>
          <p:spPr>
            <a:xfrm>
              <a:off x="1847678" y="4936720"/>
              <a:ext cx="381000" cy="184960"/>
            </a:xfrm>
            <a:prstGeom prst="rect">
              <a:avLst/>
            </a:prstGeom>
            <a:no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64979B7-600F-43FB-86E7-5E1B2B2E61B0}"/>
                </a:ext>
              </a:extLst>
            </p:cNvPr>
            <p:cNvSpPr/>
            <p:nvPr/>
          </p:nvSpPr>
          <p:spPr>
            <a:xfrm>
              <a:off x="1843720" y="5202545"/>
              <a:ext cx="381000" cy="184960"/>
            </a:xfrm>
            <a:prstGeom prst="rect">
              <a:avLst/>
            </a:prstGeom>
            <a:no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AC36734-34D1-4B69-8A9C-5150979A76E6}"/>
                </a:ext>
              </a:extLst>
            </p:cNvPr>
            <p:cNvSpPr/>
            <p:nvPr/>
          </p:nvSpPr>
          <p:spPr>
            <a:xfrm>
              <a:off x="1842365" y="5482246"/>
              <a:ext cx="381000" cy="184960"/>
            </a:xfrm>
            <a:prstGeom prst="rect">
              <a:avLst/>
            </a:prstGeom>
            <a:no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B2CCCD8-CA64-4A34-B75A-D9DDE0D94386}"/>
                </a:ext>
              </a:extLst>
            </p:cNvPr>
            <p:cNvSpPr/>
            <p:nvPr/>
          </p:nvSpPr>
          <p:spPr>
            <a:xfrm>
              <a:off x="1842365" y="5755009"/>
              <a:ext cx="381000" cy="184960"/>
            </a:xfrm>
            <a:prstGeom prst="rect">
              <a:avLst/>
            </a:prstGeom>
            <a:no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2816755A-32EB-4352-886F-4AEF863EA23C}"/>
              </a:ext>
            </a:extLst>
          </p:cNvPr>
          <p:cNvSpPr/>
          <p:nvPr/>
        </p:nvSpPr>
        <p:spPr>
          <a:xfrm>
            <a:off x="3505554" y="6448733"/>
            <a:ext cx="2132892" cy="276999"/>
          </a:xfrm>
          <a:prstGeom prst="rect">
            <a:avLst/>
          </a:prstGeom>
        </p:spPr>
        <p:txBody>
          <a:bodyPr wrap="none">
            <a:spAutoFit/>
          </a:bodyPr>
          <a:lstStyle/>
          <a:p>
            <a:pPr algn="ctr"/>
            <a:r>
              <a:rPr lang="en-US" sz="1200" dirty="0">
                <a:solidFill>
                  <a:schemeClr val="tx1">
                    <a:lumMod val="85000"/>
                  </a:schemeClr>
                </a:solidFill>
              </a:rPr>
              <a:t>http://mothersmonument.org/</a:t>
            </a:r>
          </a:p>
        </p:txBody>
      </p:sp>
    </p:spTree>
    <p:extLst>
      <p:ext uri="{BB962C8B-B14F-4D97-AF65-F5344CB8AC3E}">
        <p14:creationId xmlns:p14="http://schemas.microsoft.com/office/powerpoint/2010/main" val="928687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0235DB-DCC2-4296-8659-863D41465648}"/>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10000" contrast="50000"/>
                    </a14:imgEffect>
                  </a14:imgLayer>
                </a14:imgProps>
              </a:ext>
              <a:ext uri="{28A0092B-C50C-407E-A947-70E740481C1C}">
                <a14:useLocalDpi xmlns:a14="http://schemas.microsoft.com/office/drawing/2010/main" val="0"/>
              </a:ext>
            </a:extLst>
          </a:blip>
          <a:stretch>
            <a:fillRect/>
          </a:stretch>
        </p:blipFill>
        <p:spPr>
          <a:xfrm>
            <a:off x="419100" y="1524000"/>
            <a:ext cx="8305800" cy="4419600"/>
          </a:xfrm>
          <a:prstGeom prst="rect">
            <a:avLst/>
          </a:prstGeom>
          <a:solidFill>
            <a:srgbClr val="0989EB"/>
          </a:solidFill>
        </p:spPr>
      </p:pic>
      <p:sp>
        <p:nvSpPr>
          <p:cNvPr id="2" name="Title 1"/>
          <p:cNvSpPr>
            <a:spLocks noGrp="1"/>
          </p:cNvSpPr>
          <p:nvPr>
            <p:ph type="title"/>
          </p:nvPr>
        </p:nvSpPr>
        <p:spPr/>
        <p:txBody>
          <a:bodyPr>
            <a:noAutofit/>
          </a:bodyPr>
          <a:lstStyle/>
          <a:p>
            <a:r>
              <a:rPr lang="en-US" sz="4000" dirty="0"/>
              <a:t>Infant mortality rates (&lt; 1 </a:t>
            </a:r>
            <a:r>
              <a:rPr lang="en-US" sz="4000" dirty="0" err="1"/>
              <a:t>yo</a:t>
            </a:r>
            <a:r>
              <a:rPr lang="en-US" sz="4000" dirty="0"/>
              <a:t>) </a:t>
            </a:r>
            <a:br>
              <a:rPr lang="en-US" sz="4000" dirty="0"/>
            </a:br>
            <a:r>
              <a:rPr lang="en-US" sz="2800" dirty="0"/>
              <a:t>per 1000 live births</a:t>
            </a:r>
            <a:endParaRPr lang="en-US" sz="4000" dirty="0"/>
          </a:p>
        </p:txBody>
      </p:sp>
      <p:grpSp>
        <p:nvGrpSpPr>
          <p:cNvPr id="20" name="Group 19">
            <a:extLst>
              <a:ext uri="{FF2B5EF4-FFF2-40B4-BE49-F238E27FC236}">
                <a16:creationId xmlns:a16="http://schemas.microsoft.com/office/drawing/2014/main" id="{8833444D-C613-4FA2-B4EA-795323779103}"/>
              </a:ext>
            </a:extLst>
          </p:cNvPr>
          <p:cNvGrpSpPr/>
          <p:nvPr/>
        </p:nvGrpSpPr>
        <p:grpSpPr>
          <a:xfrm>
            <a:off x="685800" y="4343400"/>
            <a:ext cx="1371600" cy="1889948"/>
            <a:chOff x="304800" y="4358452"/>
            <a:chExt cx="1371600" cy="1889948"/>
          </a:xfrm>
        </p:grpSpPr>
        <p:sp>
          <p:nvSpPr>
            <p:cNvPr id="19" name="Rectangle 18">
              <a:extLst>
                <a:ext uri="{FF2B5EF4-FFF2-40B4-BE49-F238E27FC236}">
                  <a16:creationId xmlns:a16="http://schemas.microsoft.com/office/drawing/2014/main" id="{68E8AADB-C02C-4622-B44C-1A9ACDE51A90}"/>
                </a:ext>
              </a:extLst>
            </p:cNvPr>
            <p:cNvSpPr/>
            <p:nvPr/>
          </p:nvSpPr>
          <p:spPr>
            <a:xfrm>
              <a:off x="304800" y="4358452"/>
              <a:ext cx="1084737" cy="1889948"/>
            </a:xfrm>
            <a:prstGeom prst="rect">
              <a:avLst/>
            </a:prstGeom>
            <a:solidFill>
              <a:schemeClr val="tx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9D2043-23A6-48E8-ABB2-300543940C19}"/>
                </a:ext>
              </a:extLst>
            </p:cNvPr>
            <p:cNvSpPr/>
            <p:nvPr/>
          </p:nvSpPr>
          <p:spPr>
            <a:xfrm>
              <a:off x="408394" y="4868746"/>
              <a:ext cx="190500" cy="152400"/>
            </a:xfrm>
            <a:prstGeom prst="rect">
              <a:avLst/>
            </a:prstGeom>
            <a:solidFill>
              <a:srgbClr val="CEE9F7"/>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6CB59E-95E2-4F53-87D5-9E51276AEBFB}"/>
                </a:ext>
              </a:extLst>
            </p:cNvPr>
            <p:cNvSpPr/>
            <p:nvPr/>
          </p:nvSpPr>
          <p:spPr>
            <a:xfrm>
              <a:off x="401163" y="5323718"/>
              <a:ext cx="190500" cy="152400"/>
            </a:xfrm>
            <a:prstGeom prst="rect">
              <a:avLst/>
            </a:prstGeom>
            <a:solidFill>
              <a:srgbClr val="24BBF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B924B8-132E-440D-B676-6907C224620E}"/>
                </a:ext>
              </a:extLst>
            </p:cNvPr>
            <p:cNvSpPr/>
            <p:nvPr/>
          </p:nvSpPr>
          <p:spPr>
            <a:xfrm>
              <a:off x="401163" y="5758471"/>
              <a:ext cx="190500" cy="152400"/>
            </a:xfrm>
            <a:prstGeom prst="rect">
              <a:avLst/>
            </a:prstGeom>
            <a:solidFill>
              <a:srgbClr val="0342D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77751D-591A-4813-B505-3744CCFF9826}"/>
                </a:ext>
              </a:extLst>
            </p:cNvPr>
            <p:cNvSpPr/>
            <p:nvPr/>
          </p:nvSpPr>
          <p:spPr>
            <a:xfrm>
              <a:off x="401163" y="5539148"/>
              <a:ext cx="190500" cy="152400"/>
            </a:xfrm>
            <a:prstGeom prst="rect">
              <a:avLst/>
            </a:prstGeom>
            <a:solidFill>
              <a:srgbClr val="0989EB"/>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ADFD52-83FD-4140-883A-D8187B566BC8}"/>
                </a:ext>
              </a:extLst>
            </p:cNvPr>
            <p:cNvSpPr/>
            <p:nvPr/>
          </p:nvSpPr>
          <p:spPr>
            <a:xfrm>
              <a:off x="401163" y="5979756"/>
              <a:ext cx="190500" cy="152400"/>
            </a:xfrm>
            <a:prstGeom prst="rect">
              <a:avLst/>
            </a:prstGeom>
            <a:solidFill>
              <a:srgbClr val="011D9A"/>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D1BDF40-850C-48D3-8E19-9F8D7C992E53}"/>
                </a:ext>
              </a:extLst>
            </p:cNvPr>
            <p:cNvSpPr/>
            <p:nvPr/>
          </p:nvSpPr>
          <p:spPr>
            <a:xfrm>
              <a:off x="408394" y="4653872"/>
              <a:ext cx="190500" cy="152400"/>
            </a:xfrm>
            <a:prstGeom prst="rect">
              <a:avLst/>
            </a:prstGeom>
            <a:solidFill>
              <a:srgbClr val="E8F3F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37A374-7FF7-4979-AA4B-46EC0F99FB9A}"/>
                </a:ext>
              </a:extLst>
            </p:cNvPr>
            <p:cNvSpPr/>
            <p:nvPr/>
          </p:nvSpPr>
          <p:spPr>
            <a:xfrm>
              <a:off x="405752" y="4439622"/>
              <a:ext cx="190500" cy="152400"/>
            </a:xfrm>
            <a:prstGeom prst="rect">
              <a:avLst/>
            </a:prstGeom>
            <a:solidFill>
              <a:srgbClr val="F8F9FA"/>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Rectangle 16">
              <a:extLst>
                <a:ext uri="{FF2B5EF4-FFF2-40B4-BE49-F238E27FC236}">
                  <a16:creationId xmlns:a16="http://schemas.microsoft.com/office/drawing/2014/main" id="{43A73776-AACF-4B21-9812-6B25830167B4}"/>
                </a:ext>
              </a:extLst>
            </p:cNvPr>
            <p:cNvSpPr/>
            <p:nvPr/>
          </p:nvSpPr>
          <p:spPr>
            <a:xfrm>
              <a:off x="404778" y="5095675"/>
              <a:ext cx="190500" cy="152400"/>
            </a:xfrm>
            <a:prstGeom prst="rect">
              <a:avLst/>
            </a:prstGeom>
            <a:solidFill>
              <a:srgbClr val="7CDFF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6E8AFFD-BF6A-46CF-BDDD-774FF33C3940}"/>
                </a:ext>
              </a:extLst>
            </p:cNvPr>
            <p:cNvSpPr txBox="1"/>
            <p:nvPr/>
          </p:nvSpPr>
          <p:spPr>
            <a:xfrm>
              <a:off x="591663" y="4358452"/>
              <a:ext cx="1084737" cy="1813748"/>
            </a:xfrm>
            <a:prstGeom prst="rect">
              <a:avLst/>
            </a:prstGeom>
            <a:noFill/>
          </p:spPr>
          <p:txBody>
            <a:bodyPr wrap="none" rtlCol="0">
              <a:noAutofit/>
            </a:bodyPr>
            <a:lstStyle/>
            <a:p>
              <a:pPr>
                <a:spcAft>
                  <a:spcPts val="200"/>
                </a:spcAft>
              </a:pPr>
              <a:r>
                <a:rPr lang="en-US" sz="1300" dirty="0">
                  <a:solidFill>
                    <a:schemeClr val="bg1"/>
                  </a:solidFill>
                </a:rPr>
                <a:t>1 – 4.3</a:t>
              </a:r>
            </a:p>
            <a:p>
              <a:pPr>
                <a:spcAft>
                  <a:spcPts val="200"/>
                </a:spcAft>
              </a:pPr>
              <a:r>
                <a:rPr lang="en-US" sz="1300" dirty="0">
                  <a:solidFill>
                    <a:schemeClr val="bg1"/>
                  </a:solidFill>
                </a:rPr>
                <a:t>4.3 – 8</a:t>
              </a:r>
            </a:p>
            <a:p>
              <a:pPr>
                <a:spcAft>
                  <a:spcPts val="200"/>
                </a:spcAft>
              </a:pPr>
              <a:r>
                <a:rPr lang="en-US" sz="1300" dirty="0">
                  <a:solidFill>
                    <a:schemeClr val="bg1"/>
                  </a:solidFill>
                </a:rPr>
                <a:t>8 – 11</a:t>
              </a:r>
            </a:p>
            <a:p>
              <a:pPr>
                <a:spcAft>
                  <a:spcPts val="200"/>
                </a:spcAft>
              </a:pPr>
              <a:r>
                <a:rPr lang="en-US" sz="1300" dirty="0">
                  <a:solidFill>
                    <a:schemeClr val="bg1"/>
                  </a:solidFill>
                </a:rPr>
                <a:t>11 – 14</a:t>
              </a:r>
            </a:p>
            <a:p>
              <a:pPr>
                <a:spcAft>
                  <a:spcPts val="200"/>
                </a:spcAft>
              </a:pPr>
              <a:r>
                <a:rPr lang="en-US" sz="1300" dirty="0">
                  <a:solidFill>
                    <a:schemeClr val="bg1"/>
                  </a:solidFill>
                </a:rPr>
                <a:t>14 – 40</a:t>
              </a:r>
            </a:p>
            <a:p>
              <a:pPr>
                <a:spcAft>
                  <a:spcPts val="200"/>
                </a:spcAft>
              </a:pPr>
              <a:r>
                <a:rPr lang="en-US" sz="1300" dirty="0">
                  <a:solidFill>
                    <a:schemeClr val="bg1"/>
                  </a:solidFill>
                </a:rPr>
                <a:t>40 – 66 </a:t>
              </a:r>
            </a:p>
            <a:p>
              <a:pPr>
                <a:spcAft>
                  <a:spcPts val="200"/>
                </a:spcAft>
              </a:pPr>
              <a:r>
                <a:rPr lang="en-US" sz="1300" dirty="0">
                  <a:solidFill>
                    <a:schemeClr val="bg1"/>
                  </a:solidFill>
                </a:rPr>
                <a:t>66 – 91</a:t>
              </a:r>
            </a:p>
            <a:p>
              <a:pPr>
                <a:spcAft>
                  <a:spcPts val="200"/>
                </a:spcAft>
              </a:pPr>
              <a:r>
                <a:rPr lang="en-US" sz="1300" dirty="0">
                  <a:solidFill>
                    <a:schemeClr val="bg1"/>
                  </a:solidFill>
                </a:rPr>
                <a:t>91 - 117</a:t>
              </a:r>
            </a:p>
          </p:txBody>
        </p:sp>
      </p:grpSp>
      <p:sp>
        <p:nvSpPr>
          <p:cNvPr id="21" name="Rectangle 20">
            <a:extLst>
              <a:ext uri="{FF2B5EF4-FFF2-40B4-BE49-F238E27FC236}">
                <a16:creationId xmlns:a16="http://schemas.microsoft.com/office/drawing/2014/main" id="{484BE3B2-7FBC-41AD-AF63-9772AECEEC66}"/>
              </a:ext>
            </a:extLst>
          </p:cNvPr>
          <p:cNvSpPr/>
          <p:nvPr/>
        </p:nvSpPr>
        <p:spPr>
          <a:xfrm>
            <a:off x="3151900" y="6428601"/>
            <a:ext cx="2840200" cy="276999"/>
          </a:xfrm>
          <a:prstGeom prst="rect">
            <a:avLst/>
          </a:prstGeom>
        </p:spPr>
        <p:txBody>
          <a:bodyPr wrap="none">
            <a:spAutoFit/>
          </a:bodyPr>
          <a:lstStyle/>
          <a:p>
            <a:pPr algn="ctr"/>
            <a:r>
              <a:rPr lang="en-US" sz="1200" dirty="0">
                <a:solidFill>
                  <a:schemeClr val="tx1">
                    <a:lumMod val="85000"/>
                  </a:schemeClr>
                </a:solidFill>
              </a:rPr>
              <a:t>https://www.indexmundi.com/map/?v=29</a:t>
            </a:r>
          </a:p>
        </p:txBody>
      </p:sp>
    </p:spTree>
    <p:extLst>
      <p:ext uri="{BB962C8B-B14F-4D97-AF65-F5344CB8AC3E}">
        <p14:creationId xmlns:p14="http://schemas.microsoft.com/office/powerpoint/2010/main" val="2664521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Selected Health Metrics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7723348"/>
              </p:ext>
            </p:extLst>
          </p:nvPr>
        </p:nvGraphicFramePr>
        <p:xfrm>
          <a:off x="316992" y="1609344"/>
          <a:ext cx="8534400" cy="3429000"/>
        </p:xfrm>
        <a:graphic>
          <a:graphicData uri="http://schemas.openxmlformats.org/drawingml/2006/table">
            <a:tbl>
              <a:tblPr firstRow="1" bandRow="1">
                <a:tableStyleId>{5C22544A-7EE6-4342-B048-85BDC9FD1C3A}</a:tableStyleId>
              </a:tblPr>
              <a:tblGrid>
                <a:gridCol w="3951111">
                  <a:extLst>
                    <a:ext uri="{9D8B030D-6E8A-4147-A177-3AD203B41FA5}">
                      <a16:colId xmlns:a16="http://schemas.microsoft.com/office/drawing/2014/main" val="3882184531"/>
                    </a:ext>
                  </a:extLst>
                </a:gridCol>
                <a:gridCol w="1501423">
                  <a:extLst>
                    <a:ext uri="{9D8B030D-6E8A-4147-A177-3AD203B41FA5}">
                      <a16:colId xmlns:a16="http://schemas.microsoft.com/office/drawing/2014/main" val="965711447"/>
                    </a:ext>
                  </a:extLst>
                </a:gridCol>
                <a:gridCol w="1738489">
                  <a:extLst>
                    <a:ext uri="{9D8B030D-6E8A-4147-A177-3AD203B41FA5}">
                      <a16:colId xmlns:a16="http://schemas.microsoft.com/office/drawing/2014/main" val="496262509"/>
                    </a:ext>
                  </a:extLst>
                </a:gridCol>
                <a:gridCol w="1343377">
                  <a:extLst>
                    <a:ext uri="{9D8B030D-6E8A-4147-A177-3AD203B41FA5}">
                      <a16:colId xmlns:a16="http://schemas.microsoft.com/office/drawing/2014/main" val="932330615"/>
                    </a:ext>
                  </a:extLst>
                </a:gridCol>
              </a:tblGrid>
              <a:tr h="428625">
                <a:tc>
                  <a:txBody>
                    <a:bodyPr/>
                    <a:lstStyle/>
                    <a:p>
                      <a:endParaRPr lang="en-US" dirty="0"/>
                    </a:p>
                  </a:txBody>
                  <a:tcPr/>
                </a:tc>
                <a:tc>
                  <a:txBody>
                    <a:bodyPr/>
                    <a:lstStyle/>
                    <a:p>
                      <a:pPr algn="ctr"/>
                      <a:r>
                        <a:rPr lang="en-US" sz="2000" dirty="0"/>
                        <a:t>Netherlands</a:t>
                      </a:r>
                    </a:p>
                  </a:txBody>
                  <a:tcPr/>
                </a:tc>
                <a:tc>
                  <a:txBody>
                    <a:bodyPr/>
                    <a:lstStyle/>
                    <a:p>
                      <a:pPr algn="ctr"/>
                      <a:r>
                        <a:rPr lang="en-US" sz="2000" dirty="0"/>
                        <a:t>United States</a:t>
                      </a:r>
                    </a:p>
                  </a:txBody>
                  <a:tcPr/>
                </a:tc>
                <a:tc>
                  <a:txBody>
                    <a:bodyPr/>
                    <a:lstStyle/>
                    <a:p>
                      <a:pPr algn="ctr"/>
                      <a:r>
                        <a:rPr lang="en-US" sz="2000" dirty="0"/>
                        <a:t>Chad</a:t>
                      </a:r>
                    </a:p>
                  </a:txBody>
                  <a:tcPr/>
                </a:tc>
                <a:extLst>
                  <a:ext uri="{0D108BD9-81ED-4DB2-BD59-A6C34878D82A}">
                    <a16:rowId xmlns:a16="http://schemas.microsoft.com/office/drawing/2014/main" val="463995048"/>
                  </a:ext>
                </a:extLst>
              </a:tr>
              <a:tr h="428625">
                <a:tc>
                  <a:txBody>
                    <a:bodyPr/>
                    <a:lstStyle/>
                    <a:p>
                      <a:r>
                        <a:rPr lang="en-US" dirty="0"/>
                        <a:t>MMR</a:t>
                      </a:r>
                      <a:r>
                        <a:rPr lang="en-US" baseline="0" dirty="0"/>
                        <a:t> (deaths/100,000 live births</a:t>
                      </a:r>
                      <a:endParaRPr lang="en-US" dirty="0"/>
                    </a:p>
                  </a:txBody>
                  <a:tcPr/>
                </a:tc>
                <a:tc>
                  <a:txBody>
                    <a:bodyPr/>
                    <a:lstStyle/>
                    <a:p>
                      <a:pPr algn="ctr"/>
                      <a:r>
                        <a:rPr lang="en-US" dirty="0"/>
                        <a:t>7</a:t>
                      </a:r>
                    </a:p>
                  </a:txBody>
                  <a:tcPr/>
                </a:tc>
                <a:tc>
                  <a:txBody>
                    <a:bodyPr/>
                    <a:lstStyle/>
                    <a:p>
                      <a:pPr algn="ctr"/>
                      <a:r>
                        <a:rPr lang="en-US" dirty="0"/>
                        <a:t>14</a:t>
                      </a:r>
                    </a:p>
                  </a:txBody>
                  <a:tcPr/>
                </a:tc>
                <a:tc>
                  <a:txBody>
                    <a:bodyPr/>
                    <a:lstStyle/>
                    <a:p>
                      <a:pPr algn="ctr"/>
                      <a:r>
                        <a:rPr lang="en-US" dirty="0"/>
                        <a:t>856</a:t>
                      </a:r>
                    </a:p>
                  </a:txBody>
                  <a:tcPr/>
                </a:tc>
                <a:extLst>
                  <a:ext uri="{0D108BD9-81ED-4DB2-BD59-A6C34878D82A}">
                    <a16:rowId xmlns:a16="http://schemas.microsoft.com/office/drawing/2014/main" val="1021809612"/>
                  </a:ext>
                </a:extLst>
              </a:tr>
              <a:tr h="428625">
                <a:tc>
                  <a:txBody>
                    <a:bodyPr/>
                    <a:lstStyle/>
                    <a:p>
                      <a:r>
                        <a:rPr lang="en-US" dirty="0"/>
                        <a:t>Infant mortality</a:t>
                      </a:r>
                      <a:r>
                        <a:rPr lang="en-US" baseline="0" dirty="0"/>
                        <a:t> rate (/1,000 live births</a:t>
                      </a:r>
                      <a:endParaRPr lang="en-US" dirty="0"/>
                    </a:p>
                  </a:txBody>
                  <a:tcPr/>
                </a:tc>
                <a:tc>
                  <a:txBody>
                    <a:bodyPr/>
                    <a:lstStyle/>
                    <a:p>
                      <a:pPr algn="ctr"/>
                      <a:r>
                        <a:rPr lang="en-US" dirty="0"/>
                        <a:t>3.6</a:t>
                      </a:r>
                    </a:p>
                  </a:txBody>
                  <a:tcPr/>
                </a:tc>
                <a:tc>
                  <a:txBody>
                    <a:bodyPr/>
                    <a:lstStyle/>
                    <a:p>
                      <a:pPr algn="ctr"/>
                      <a:r>
                        <a:rPr lang="en-US" dirty="0"/>
                        <a:t>5.8</a:t>
                      </a:r>
                    </a:p>
                  </a:txBody>
                  <a:tcPr/>
                </a:tc>
                <a:tc>
                  <a:txBody>
                    <a:bodyPr/>
                    <a:lstStyle/>
                    <a:p>
                      <a:pPr algn="ctr"/>
                      <a:r>
                        <a:rPr lang="en-US" dirty="0"/>
                        <a:t>85.4</a:t>
                      </a:r>
                    </a:p>
                  </a:txBody>
                  <a:tcPr/>
                </a:tc>
                <a:extLst>
                  <a:ext uri="{0D108BD9-81ED-4DB2-BD59-A6C34878D82A}">
                    <a16:rowId xmlns:a16="http://schemas.microsoft.com/office/drawing/2014/main" val="166772124"/>
                  </a:ext>
                </a:extLst>
              </a:tr>
              <a:tr h="428625">
                <a:tc>
                  <a:txBody>
                    <a:bodyPr/>
                    <a:lstStyle/>
                    <a:p>
                      <a:r>
                        <a:rPr lang="en-US" dirty="0"/>
                        <a:t>Physicians/1,000</a:t>
                      </a:r>
                      <a:r>
                        <a:rPr lang="en-US" baseline="0" dirty="0"/>
                        <a:t> of population</a:t>
                      </a:r>
                      <a:endParaRPr lang="en-US" dirty="0"/>
                    </a:p>
                  </a:txBody>
                  <a:tcPr/>
                </a:tc>
                <a:tc>
                  <a:txBody>
                    <a:bodyPr/>
                    <a:lstStyle/>
                    <a:p>
                      <a:pPr algn="ctr"/>
                      <a:r>
                        <a:rPr lang="en-US" dirty="0"/>
                        <a:t>3.5</a:t>
                      </a:r>
                    </a:p>
                  </a:txBody>
                  <a:tcPr/>
                </a:tc>
                <a:tc>
                  <a:txBody>
                    <a:bodyPr/>
                    <a:lstStyle/>
                    <a:p>
                      <a:pPr algn="ctr"/>
                      <a:r>
                        <a:rPr lang="en-US" dirty="0"/>
                        <a:t>2.6</a:t>
                      </a:r>
                    </a:p>
                  </a:txBody>
                  <a:tcPr/>
                </a:tc>
                <a:tc>
                  <a:txBody>
                    <a:bodyPr/>
                    <a:lstStyle/>
                    <a:p>
                      <a:pPr algn="ctr"/>
                      <a:r>
                        <a:rPr lang="en-US" dirty="0"/>
                        <a:t>0.04</a:t>
                      </a:r>
                    </a:p>
                  </a:txBody>
                  <a:tcPr/>
                </a:tc>
                <a:extLst>
                  <a:ext uri="{0D108BD9-81ED-4DB2-BD59-A6C34878D82A}">
                    <a16:rowId xmlns:a16="http://schemas.microsoft.com/office/drawing/2014/main" val="3981292817"/>
                  </a:ext>
                </a:extLst>
              </a:tr>
              <a:tr h="428625">
                <a:tc>
                  <a:txBody>
                    <a:bodyPr/>
                    <a:lstStyle/>
                    <a:p>
                      <a:r>
                        <a:rPr lang="en-US" dirty="0"/>
                        <a:t>Hospital</a:t>
                      </a:r>
                      <a:r>
                        <a:rPr lang="en-US" baseline="0" dirty="0"/>
                        <a:t> beds/1,000 of population</a:t>
                      </a:r>
                      <a:endParaRPr lang="en-US" dirty="0"/>
                    </a:p>
                  </a:txBody>
                  <a:tcPr/>
                </a:tc>
                <a:tc>
                  <a:txBody>
                    <a:bodyPr/>
                    <a:lstStyle/>
                    <a:p>
                      <a:pPr algn="ctr"/>
                      <a:r>
                        <a:rPr lang="en-US" dirty="0"/>
                        <a:t>4.7</a:t>
                      </a:r>
                    </a:p>
                  </a:txBody>
                  <a:tcPr/>
                </a:tc>
                <a:tc>
                  <a:txBody>
                    <a:bodyPr/>
                    <a:lstStyle/>
                    <a:p>
                      <a:pPr algn="ctr"/>
                      <a:r>
                        <a:rPr lang="en-US" dirty="0"/>
                        <a:t>2.9</a:t>
                      </a:r>
                    </a:p>
                  </a:txBody>
                  <a:tcPr/>
                </a:tc>
                <a:tc>
                  <a:txBody>
                    <a:bodyPr/>
                    <a:lstStyle/>
                    <a:p>
                      <a:pPr algn="ctr"/>
                      <a:r>
                        <a:rPr lang="en-US" dirty="0"/>
                        <a:t>NA</a:t>
                      </a:r>
                    </a:p>
                  </a:txBody>
                  <a:tcPr/>
                </a:tc>
                <a:extLst>
                  <a:ext uri="{0D108BD9-81ED-4DB2-BD59-A6C34878D82A}">
                    <a16:rowId xmlns:a16="http://schemas.microsoft.com/office/drawing/2014/main" val="1041001938"/>
                  </a:ext>
                </a:extLst>
              </a:tr>
              <a:tr h="428625">
                <a:tc>
                  <a:txBody>
                    <a:bodyPr/>
                    <a:lstStyle/>
                    <a:p>
                      <a:r>
                        <a:rPr lang="en-US" dirty="0"/>
                        <a:t>HIV prevalence</a:t>
                      </a:r>
                      <a:r>
                        <a:rPr lang="en-US" baseline="0" dirty="0"/>
                        <a:t> in population, percent</a:t>
                      </a:r>
                      <a:endParaRPr lang="en-US" dirty="0"/>
                    </a:p>
                  </a:txBody>
                  <a:tcPr/>
                </a:tc>
                <a:tc>
                  <a:txBody>
                    <a:bodyPr/>
                    <a:lstStyle/>
                    <a:p>
                      <a:pPr algn="ctr"/>
                      <a:r>
                        <a:rPr lang="en-US" dirty="0"/>
                        <a:t>0.2</a:t>
                      </a:r>
                    </a:p>
                  </a:txBody>
                  <a:tcPr/>
                </a:tc>
                <a:tc>
                  <a:txBody>
                    <a:bodyPr/>
                    <a:lstStyle/>
                    <a:p>
                      <a:pPr algn="ctr"/>
                      <a:r>
                        <a:rPr lang="en-US" dirty="0"/>
                        <a:t>NA</a:t>
                      </a:r>
                    </a:p>
                  </a:txBody>
                  <a:tcPr/>
                </a:tc>
                <a:tc>
                  <a:txBody>
                    <a:bodyPr/>
                    <a:lstStyle/>
                    <a:p>
                      <a:pPr algn="ctr"/>
                      <a:r>
                        <a:rPr lang="en-US" dirty="0"/>
                        <a:t>1.3</a:t>
                      </a:r>
                    </a:p>
                  </a:txBody>
                  <a:tcPr/>
                </a:tc>
                <a:extLst>
                  <a:ext uri="{0D108BD9-81ED-4DB2-BD59-A6C34878D82A}">
                    <a16:rowId xmlns:a16="http://schemas.microsoft.com/office/drawing/2014/main" val="854811939"/>
                  </a:ext>
                </a:extLst>
              </a:tr>
              <a:tr h="428625">
                <a:tc>
                  <a:txBody>
                    <a:bodyPr/>
                    <a:lstStyle/>
                    <a:p>
                      <a:r>
                        <a:rPr lang="en-US" dirty="0"/>
                        <a:t>Obesity in population, percent</a:t>
                      </a:r>
                    </a:p>
                  </a:txBody>
                  <a:tcPr/>
                </a:tc>
                <a:tc>
                  <a:txBody>
                    <a:bodyPr/>
                    <a:lstStyle/>
                    <a:p>
                      <a:pPr algn="ctr"/>
                      <a:r>
                        <a:rPr lang="en-US" dirty="0"/>
                        <a:t>20.4</a:t>
                      </a:r>
                    </a:p>
                  </a:txBody>
                  <a:tcPr/>
                </a:tc>
                <a:tc>
                  <a:txBody>
                    <a:bodyPr/>
                    <a:lstStyle/>
                    <a:p>
                      <a:pPr algn="ctr"/>
                      <a:r>
                        <a:rPr lang="en-US" dirty="0"/>
                        <a:t>36.2</a:t>
                      </a:r>
                    </a:p>
                  </a:txBody>
                  <a:tcPr/>
                </a:tc>
                <a:tc>
                  <a:txBody>
                    <a:bodyPr/>
                    <a:lstStyle/>
                    <a:p>
                      <a:pPr algn="ctr"/>
                      <a:r>
                        <a:rPr lang="en-US" dirty="0"/>
                        <a:t>6.1</a:t>
                      </a:r>
                    </a:p>
                  </a:txBody>
                  <a:tcPr/>
                </a:tc>
                <a:extLst>
                  <a:ext uri="{0D108BD9-81ED-4DB2-BD59-A6C34878D82A}">
                    <a16:rowId xmlns:a16="http://schemas.microsoft.com/office/drawing/2014/main" val="2892316500"/>
                  </a:ext>
                </a:extLst>
              </a:tr>
              <a:tr h="428625">
                <a:tc>
                  <a:txBody>
                    <a:bodyPr/>
                    <a:lstStyle/>
                    <a:p>
                      <a:r>
                        <a:rPr lang="en-US" dirty="0"/>
                        <a:t>Health expenditures,</a:t>
                      </a:r>
                      <a:r>
                        <a:rPr lang="en-US" baseline="0" dirty="0"/>
                        <a:t> percent of GDP</a:t>
                      </a:r>
                      <a:endParaRPr lang="en-US" dirty="0"/>
                    </a:p>
                  </a:txBody>
                  <a:tcPr/>
                </a:tc>
                <a:tc>
                  <a:txBody>
                    <a:bodyPr/>
                    <a:lstStyle/>
                    <a:p>
                      <a:pPr algn="ctr"/>
                      <a:r>
                        <a:rPr lang="en-US" dirty="0"/>
                        <a:t>10.9</a:t>
                      </a:r>
                    </a:p>
                  </a:txBody>
                  <a:tcPr/>
                </a:tc>
                <a:tc>
                  <a:txBody>
                    <a:bodyPr/>
                    <a:lstStyle/>
                    <a:p>
                      <a:pPr algn="ctr"/>
                      <a:r>
                        <a:rPr lang="en-US" dirty="0"/>
                        <a:t>17.1</a:t>
                      </a:r>
                    </a:p>
                  </a:txBody>
                  <a:tcPr/>
                </a:tc>
                <a:tc>
                  <a:txBody>
                    <a:bodyPr/>
                    <a:lstStyle/>
                    <a:p>
                      <a:pPr algn="ctr"/>
                      <a:r>
                        <a:rPr lang="en-US" dirty="0"/>
                        <a:t>3.6</a:t>
                      </a:r>
                    </a:p>
                  </a:txBody>
                  <a:tcPr/>
                </a:tc>
                <a:extLst>
                  <a:ext uri="{0D108BD9-81ED-4DB2-BD59-A6C34878D82A}">
                    <a16:rowId xmlns:a16="http://schemas.microsoft.com/office/drawing/2014/main" val="270525985"/>
                  </a:ext>
                </a:extLst>
              </a:tr>
            </a:tbl>
          </a:graphicData>
        </a:graphic>
      </p:graphicFrame>
    </p:spTree>
    <p:extLst>
      <p:ext uri="{BB962C8B-B14F-4D97-AF65-F5344CB8AC3E}">
        <p14:creationId xmlns:p14="http://schemas.microsoft.com/office/powerpoint/2010/main" val="3816247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17378</TotalTime>
  <Words>328</Words>
  <Application>Microsoft Office PowerPoint</Application>
  <PresentationFormat>On-screen Show (4:3)</PresentationFormat>
  <Paragraphs>100</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Social Well-being: Health, Education, Gender,  and Social Welfare  </vt:lpstr>
      <vt:lpstr>The Human Development Index, HDI How does the UN measure ED?</vt:lpstr>
      <vt:lpstr>PowerPoint Presentation</vt:lpstr>
      <vt:lpstr>PowerPoint Presentation</vt:lpstr>
      <vt:lpstr>PowerPoint Presentation</vt:lpstr>
      <vt:lpstr>PowerPoint Presentation</vt:lpstr>
      <vt:lpstr>Maternal mortality rates  per 100,000 live births</vt:lpstr>
      <vt:lpstr>Infant mortality rates (&lt; 1 yo)  per 1000 live births</vt:lpstr>
      <vt:lpstr>Selected Health Metrics</vt:lpstr>
      <vt:lpstr>PowerPoint Presentation</vt:lpstr>
      <vt:lpstr>Netherlands as a leader in  social wellbeing policies</vt:lpstr>
      <vt:lpstr>Education</vt:lpstr>
      <vt:lpstr>Organization of Education</vt:lpstr>
      <vt:lpstr>Educational system flow chart</vt:lpstr>
      <vt:lpstr>Gender Issues</vt:lpstr>
      <vt:lpstr>Labor force participation</vt:lpstr>
      <vt:lpstr>PowerPoint Presentation</vt:lpstr>
      <vt:lpstr>PowerPoint Presentation</vt:lpstr>
      <vt:lpstr>Sex Education in the Netherlands</vt:lpstr>
      <vt:lpstr>Comparative Teen Pregnancy Rates  </vt:lpstr>
      <vt:lpstr>The Birds and the Bees</vt:lpstr>
      <vt:lpstr>Hans Rosling: Economic Development</vt:lpstr>
      <vt:lpstr>End of show</vt:lpstr>
      <vt:lpstr>Maternal mortality rates  per 100,000 live births</vt:lpstr>
      <vt:lpstr>Infant mortality rates (&lt; 1 yo) per 1000 live births</vt:lpstr>
    </vt:vector>
  </TitlesOfParts>
  <Company>Framingham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Population and Migration</dc:title>
  <dc:creator>Administrator</dc:creator>
  <cp:lastModifiedBy>Judith Otto</cp:lastModifiedBy>
  <cp:revision>112</cp:revision>
  <cp:lastPrinted>2012-10-04T12:12:59Z</cp:lastPrinted>
  <dcterms:created xsi:type="dcterms:W3CDTF">2008-09-23T03:12:50Z</dcterms:created>
  <dcterms:modified xsi:type="dcterms:W3CDTF">2018-07-03T00:32:41Z</dcterms:modified>
</cp:coreProperties>
</file>