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3" r:id="rId3"/>
    <p:sldId id="298" r:id="rId4"/>
    <p:sldId id="299" r:id="rId5"/>
    <p:sldId id="301" r:id="rId6"/>
    <p:sldId id="302" r:id="rId7"/>
    <p:sldId id="303" r:id="rId8"/>
    <p:sldId id="305" r:id="rId9"/>
    <p:sldId id="306" r:id="rId10"/>
    <p:sldId id="307" r:id="rId11"/>
    <p:sldId id="308" r:id="rId12"/>
    <p:sldId id="324" r:id="rId13"/>
    <p:sldId id="309" r:id="rId14"/>
    <p:sldId id="310" r:id="rId15"/>
    <p:sldId id="325" r:id="rId16"/>
    <p:sldId id="311" r:id="rId17"/>
    <p:sldId id="312" r:id="rId18"/>
    <p:sldId id="313" r:id="rId19"/>
    <p:sldId id="314" r:id="rId20"/>
    <p:sldId id="315" r:id="rId21"/>
    <p:sldId id="326" r:id="rId22"/>
    <p:sldId id="318" r:id="rId23"/>
    <p:sldId id="319" r:id="rId24"/>
    <p:sldId id="320" r:id="rId25"/>
    <p:sldId id="321" r:id="rId26"/>
    <p:sldId id="322" r:id="rId27"/>
    <p:sldId id="327" r:id="rId28"/>
    <p:sldId id="328" r:id="rId29"/>
    <p:sldId id="316" r:id="rId30"/>
    <p:sldId id="317" r:id="rId31"/>
    <p:sldId id="304" r:id="rId32"/>
  </p:sldIdLst>
  <p:sldSz cx="9144000" cy="6858000" type="screen4x3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94660"/>
  </p:normalViewPr>
  <p:slideViewPr>
    <p:cSldViewPr>
      <p:cViewPr varScale="1">
        <p:scale>
          <a:sx n="105" d="100"/>
          <a:sy n="105" d="100"/>
        </p:scale>
        <p:origin x="1698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7DC69-002F-44A3-9760-A21AD757C3D6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1794-BE4E-4461-B887-3D3A21EC3E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7DC69-002F-44A3-9760-A21AD757C3D6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1794-BE4E-4461-B887-3D3A21EC3E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7DC69-002F-44A3-9760-A21AD757C3D6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1794-BE4E-4461-B887-3D3A21EC3E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7DC69-002F-44A3-9760-A21AD757C3D6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1794-BE4E-4461-B887-3D3A21EC3E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7DC69-002F-44A3-9760-A21AD757C3D6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1794-BE4E-4461-B887-3D3A21EC3E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7DC69-002F-44A3-9760-A21AD757C3D6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1794-BE4E-4461-B887-3D3A21EC3E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7DC69-002F-44A3-9760-A21AD757C3D6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1794-BE4E-4461-B887-3D3A21EC3E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7DC69-002F-44A3-9760-A21AD757C3D6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1794-BE4E-4461-B887-3D3A21EC3E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7DC69-002F-44A3-9760-A21AD757C3D6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1794-BE4E-4461-B887-3D3A21EC3E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7DC69-002F-44A3-9760-A21AD757C3D6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1794-BE4E-4461-B887-3D3A21EC3E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7DC69-002F-44A3-9760-A21AD757C3D6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1794-BE4E-4461-B887-3D3A21EC3E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7DC69-002F-44A3-9760-A21AD757C3D6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71794-BE4E-4461-B887-3D3A21EC3ED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youtu.be/zPIhMJGWiM8?t=1m21s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microsoft.com/office/2007/relationships/hdphoto" Target="../media/hdphoto11.wdp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youtube.com/watch?v=Iha3OS8ShY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507871"/>
            <a:ext cx="8534400" cy="1470025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Geopolitical and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Economic History 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Netherlands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770570"/>
          </a:xfrm>
        </p:spPr>
        <p:txBody>
          <a:bodyPr>
            <a:noAutofit/>
          </a:bodyPr>
          <a:lstStyle/>
          <a:p>
            <a:r>
              <a:rPr lang="en-US" sz="3800" spc="-100" dirty="0"/>
              <a:t>Luther nails his 95 Theses to the Church door</a:t>
            </a:r>
            <a:br>
              <a:rPr lang="en-US" dirty="0"/>
            </a:br>
            <a:r>
              <a:rPr lang="en-US" sz="2800" dirty="0"/>
              <a:t>Igniting the flame of the Reformation:</a:t>
            </a:r>
            <a:br>
              <a:rPr lang="en-US" sz="2800" dirty="0"/>
            </a:br>
            <a:r>
              <a:rPr lang="en-US" sz="2800" dirty="0"/>
              <a:t>the split between the Catholic and Protestant churches</a:t>
            </a:r>
            <a:endParaRPr lang="en-US" sz="2000" dirty="0"/>
          </a:p>
        </p:txBody>
      </p:sp>
      <p:pic>
        <p:nvPicPr>
          <p:cNvPr id="1028" name="Picture 4" descr="Image result for Luther tacking up the 95 theses">
            <a:extLst>
              <a:ext uri="{FF2B5EF4-FFF2-40B4-BE49-F238E27FC236}">
                <a16:creationId xmlns:a16="http://schemas.microsoft.com/office/drawing/2014/main" id="{93AE55C6-00ED-4F4E-B2B0-FB971B168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342" y="3657600"/>
            <a:ext cx="2340428" cy="304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BF493D8F-557F-4C29-8FEB-0BDA29DB1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"/>
                    </a14:imgEffect>
                    <a14:imgEffect>
                      <a14:saturation sat="106000"/>
                    </a14:imgEffect>
                    <a14:imgEffect>
                      <a14:brightnessContrast bright="2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8" y="2045208"/>
            <a:ext cx="6321786" cy="330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29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>
            <a:normAutofit/>
          </a:bodyPr>
          <a:lstStyle/>
          <a:p>
            <a:r>
              <a:rPr lang="en-US" sz="4000" dirty="0"/>
              <a:t>Eighty-Years War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904" y="1524000"/>
            <a:ext cx="8229600" cy="4525963"/>
          </a:xfrm>
        </p:spPr>
        <p:txBody>
          <a:bodyPr>
            <a:normAutofit lnSpcReduction="10000"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Abuses of Philip II of Spain  </a:t>
            </a:r>
          </a:p>
          <a:p>
            <a:pPr lvl="0"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Rise of a new merchant group</a:t>
            </a:r>
            <a:br>
              <a:rPr lang="en-US" sz="2800" dirty="0"/>
            </a:br>
            <a:r>
              <a:rPr lang="en-US" sz="2800" dirty="0"/>
              <a:t>opposed to the entrenched, </a:t>
            </a:r>
            <a:br>
              <a:rPr lang="en-US" sz="2800" dirty="0"/>
            </a:br>
            <a:r>
              <a:rPr lang="en-US" sz="2800" dirty="0"/>
              <a:t>corrupt oligarchy</a:t>
            </a:r>
          </a:p>
          <a:p>
            <a:pPr lvl="0"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Theological and political </a:t>
            </a:r>
            <a:br>
              <a:rPr lang="en-US" sz="2800" dirty="0"/>
            </a:br>
            <a:r>
              <a:rPr lang="en-US" sz="2800" dirty="0"/>
              <a:t>differences between </a:t>
            </a:r>
            <a:br>
              <a:rPr lang="en-US" sz="2800" dirty="0"/>
            </a:br>
            <a:r>
              <a:rPr lang="en-US" sz="2800" dirty="0"/>
              <a:t>Protestant sects  </a:t>
            </a:r>
          </a:p>
          <a:p>
            <a:pPr lvl="0"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Power-hungry, opportunist nobles  </a:t>
            </a:r>
          </a:p>
          <a:p>
            <a:pPr lvl="0"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Strong anti-Catholic sentiments</a:t>
            </a:r>
          </a:p>
          <a:p>
            <a:endParaRPr lang="en-US" dirty="0"/>
          </a:p>
        </p:txBody>
      </p:sp>
      <p:pic>
        <p:nvPicPr>
          <p:cNvPr id="2050" name="Picture 2" descr="http://www.jeanmoust.com/galleries/the-duel-of-leckerbeetje-732845-en-max.jpg">
            <a:extLst>
              <a:ext uri="{FF2B5EF4-FFF2-40B4-BE49-F238E27FC236}">
                <a16:creationId xmlns:a16="http://schemas.microsoft.com/office/drawing/2014/main" id="{63C03AF0-0F74-4729-BD14-6CCEA08484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saturation sat="105000"/>
                    </a14:imgEffect>
                    <a14:imgEffect>
                      <a14:brightnessContrast bright="-2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2" t="9838" r="8505" b="11455"/>
          <a:stretch/>
        </p:blipFill>
        <p:spPr bwMode="auto">
          <a:xfrm>
            <a:off x="5257800" y="1524000"/>
            <a:ext cx="37338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070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Iconoclastic Fury (</a:t>
            </a:r>
            <a:r>
              <a:rPr lang="en-US" i="1" dirty="0" err="1"/>
              <a:t>Beeldenstorm</a:t>
            </a:r>
            <a:r>
              <a:rPr lang="en-US" dirty="0"/>
              <a:t>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28000"/>
                    </a14:imgEffect>
                    <a14:imgEffect>
                      <a14:brightnessContrast bright="-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82" y="1417638"/>
            <a:ext cx="7429637" cy="4916207"/>
          </a:xfrm>
        </p:spPr>
      </p:pic>
    </p:spTree>
    <p:extLst>
      <p:ext uri="{BB962C8B-B14F-4D97-AF65-F5344CB8AC3E}">
        <p14:creationId xmlns:p14="http://schemas.microsoft.com/office/powerpoint/2010/main" val="960452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/>
              <a:t>Union of Utrecht, 1579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saturation sat="120000"/>
                    </a14:imgEffect>
                    <a14:imgEffect>
                      <a14:brightnessContrast bright="-6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612" y="1143000"/>
            <a:ext cx="4107787" cy="5449666"/>
          </a:xfrm>
        </p:spPr>
      </p:pic>
    </p:spTree>
    <p:extLst>
      <p:ext uri="{BB962C8B-B14F-4D97-AF65-F5344CB8AC3E}">
        <p14:creationId xmlns:p14="http://schemas.microsoft.com/office/powerpoint/2010/main" val="518904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The Golden Age of the Netherlands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800" dirty="0"/>
              <a:t>Population growth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800" dirty="0"/>
              <a:t>Exploration and development </a:t>
            </a:r>
            <a:br>
              <a:rPr lang="en-US" sz="2800" dirty="0"/>
            </a:br>
            <a:r>
              <a:rPr lang="en-US" sz="2800" dirty="0"/>
              <a:t>of global trade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800" dirty="0"/>
              <a:t>Civic building and canal construction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800" dirty="0"/>
              <a:t>Free flow of trade information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800" dirty="0"/>
              <a:t>City Exchange Bank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800" dirty="0"/>
              <a:t>Flowering of literature and philosophy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800" dirty="0"/>
              <a:t>Golden Age of Dutch painting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800" dirty="0" err="1"/>
              <a:t>Tulipmania</a:t>
            </a:r>
            <a:r>
              <a:rPr lang="en-US" sz="2800" dirty="0"/>
              <a:t>!</a:t>
            </a:r>
          </a:p>
        </p:txBody>
      </p:sp>
      <p:pic>
        <p:nvPicPr>
          <p:cNvPr id="3074" name="Picture 2" descr="The Tulip Mania">
            <a:extLst>
              <a:ext uri="{FF2B5EF4-FFF2-40B4-BE49-F238E27FC236}">
                <a16:creationId xmlns:a16="http://schemas.microsoft.com/office/drawing/2014/main" id="{C45E353E-11F4-42C4-BB97-F038EBD5E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982559"/>
            <a:ext cx="3678237" cy="180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>
            <a:extLst>
              <a:ext uri="{FF2B5EF4-FFF2-40B4-BE49-F238E27FC236}">
                <a16:creationId xmlns:a16="http://schemas.microsoft.com/office/drawing/2014/main" id="{2E31362E-E6A5-48F9-9662-93E027E13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417638"/>
            <a:ext cx="2535237" cy="290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010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Dutch Trading Companies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0483087-8776-47CF-BD43-66320A2A7328}"/>
              </a:ext>
            </a:extLst>
          </p:cNvPr>
          <p:cNvSpPr txBox="1">
            <a:spLocks/>
          </p:cNvSpPr>
          <p:nvPr/>
        </p:nvSpPr>
        <p:spPr>
          <a:xfrm>
            <a:off x="609600" y="3810000"/>
            <a:ext cx="8229600" cy="1554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West Indies Company</a:t>
            </a:r>
          </a:p>
          <a:p>
            <a:r>
              <a:rPr lang="en-US" dirty="0" err="1"/>
              <a:t>Noordse</a:t>
            </a:r>
            <a:r>
              <a:rPr lang="en-US" dirty="0"/>
              <a:t> of </a:t>
            </a:r>
            <a:r>
              <a:rPr lang="en-US" dirty="0" err="1"/>
              <a:t>Groenlandse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C56022E-D9F5-4B83-B8C1-58CBBE6A0AC9}"/>
              </a:ext>
            </a:extLst>
          </p:cNvPr>
          <p:cNvSpPr txBox="1">
            <a:spLocks/>
          </p:cNvSpPr>
          <p:nvPr/>
        </p:nvSpPr>
        <p:spPr>
          <a:xfrm>
            <a:off x="3489542" y="1937401"/>
            <a:ext cx="4854606" cy="1685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hlinkClick r:id="rId2"/>
              </a:rPr>
              <a:t>https://youtu.be/zPIhMJGWiM8?t=1m21s</a:t>
            </a:r>
            <a:br>
              <a:rPr lang="en-US" sz="1600" dirty="0"/>
            </a:br>
            <a:r>
              <a:rPr lang="en-US" sz="2800" dirty="0"/>
              <a:t>East India Company (VOC)</a:t>
            </a:r>
            <a:br>
              <a:rPr lang="en-US" sz="1600" dirty="0"/>
            </a:br>
            <a:r>
              <a:rPr lang="en-US" sz="1200" dirty="0"/>
              <a:t>Total runtime 15:39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1DE13C-1E01-4974-9F65-4A18195F6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905000"/>
            <a:ext cx="2743200" cy="158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101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The Dutch Empire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7000"/>
                    </a14:imgEffect>
                    <a14:imgEffect>
                      <a14:colorTemperature colorTemp="7800"/>
                    </a14:imgEffect>
                    <a14:imgEffect>
                      <a14:saturation sat="117000"/>
                    </a14:imgEffect>
                    <a14:imgEffect>
                      <a14:brightnessContrast bright="-16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" r="8035"/>
          <a:stretch/>
        </p:blipFill>
        <p:spPr>
          <a:xfrm>
            <a:off x="124291" y="1676400"/>
            <a:ext cx="8895417" cy="4547077"/>
          </a:xfrm>
        </p:spPr>
      </p:pic>
    </p:spTree>
    <p:extLst>
      <p:ext uri="{BB962C8B-B14F-4D97-AF65-F5344CB8AC3E}">
        <p14:creationId xmlns:p14="http://schemas.microsoft.com/office/powerpoint/2010/main" val="3701435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Late 17</a:t>
            </a:r>
            <a:r>
              <a:rPr lang="en-US" baseline="30000" dirty="0"/>
              <a:t>th</a:t>
            </a:r>
            <a:r>
              <a:rPr lang="en-US" dirty="0"/>
              <a:t> century decline of Amsterdam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3000" dirty="0"/>
              <a:t>Lack of financing opportunities </a:t>
            </a:r>
            <a:br>
              <a:rPr lang="en-US" sz="3000" dirty="0"/>
            </a:br>
            <a:r>
              <a:rPr lang="en-US" sz="3000" dirty="0"/>
              <a:t>for investment bankers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3000" dirty="0"/>
              <a:t>Threats of invasion from England, </a:t>
            </a:r>
            <a:br>
              <a:rPr lang="en-US" sz="3000" dirty="0"/>
            </a:br>
            <a:r>
              <a:rPr lang="en-US" sz="3000" dirty="0"/>
              <a:t>Germany, and France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3000" dirty="0"/>
              <a:t>Competition from more modern ports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3000" dirty="0"/>
              <a:t>Tariffs on foreign goods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3000" dirty="0"/>
              <a:t>Outbreak of </a:t>
            </a:r>
            <a:br>
              <a:rPr lang="en-US" sz="3000" dirty="0"/>
            </a:br>
            <a:r>
              <a:rPr lang="en-US" sz="3000" dirty="0"/>
              <a:t>Black Plague 1663-4</a:t>
            </a:r>
          </a:p>
        </p:txBody>
      </p:sp>
      <p:pic>
        <p:nvPicPr>
          <p:cNvPr id="4098" name="Picture 2" descr="Image result for black plague amsterdam">
            <a:extLst>
              <a:ext uri="{FF2B5EF4-FFF2-40B4-BE49-F238E27FC236}">
                <a16:creationId xmlns:a16="http://schemas.microsoft.com/office/drawing/2014/main" id="{906DF149-C74B-4560-80C6-3C95B9A52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767834"/>
            <a:ext cx="4222157" cy="181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old dutch coins">
            <a:extLst>
              <a:ext uri="{FF2B5EF4-FFF2-40B4-BE49-F238E27FC236}">
                <a16:creationId xmlns:a16="http://schemas.microsoft.com/office/drawing/2014/main" id="{2C84BC2D-54D3-441C-B0BE-1C3529828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965" y="1624584"/>
            <a:ext cx="28956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552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Continued decline in early 18</a:t>
            </a:r>
            <a:r>
              <a:rPr lang="en-US" baseline="30000" dirty="0"/>
              <a:t>th</a:t>
            </a:r>
            <a:r>
              <a:rPr lang="en-US" dirty="0"/>
              <a:t> century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3000" dirty="0"/>
              <a:t>Treaty of Utrecht (Netherlands and England)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3000" dirty="0"/>
              <a:t>High taxes on the poor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3000" dirty="0"/>
              <a:t>End of Seven Years War 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3000" dirty="0"/>
              <a:t>Internal conflicts</a:t>
            </a:r>
          </a:p>
        </p:txBody>
      </p:sp>
      <p:pic>
        <p:nvPicPr>
          <p:cNvPr id="5122" name="Picture 2" descr="Image result for Treaty of Utrecht">
            <a:extLst>
              <a:ext uri="{FF2B5EF4-FFF2-40B4-BE49-F238E27FC236}">
                <a16:creationId xmlns:a16="http://schemas.microsoft.com/office/drawing/2014/main" id="{68CB8286-5FC1-49A4-A795-BDA146788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38400"/>
            <a:ext cx="3944112" cy="325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207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Further decline of trade and wealth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9357187"/>
              </p:ext>
            </p:extLst>
          </p:nvPr>
        </p:nvGraphicFramePr>
        <p:xfrm>
          <a:off x="457200" y="1600200"/>
          <a:ext cx="82296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3234785779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50496452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617085892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60589563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3153383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Amsterdam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9447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/>
                        <a:t>Profits from trade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719,000 </a:t>
                      </a:r>
                      <a:r>
                        <a:rPr lang="en-US" i="1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321,000 </a:t>
                      </a:r>
                      <a:r>
                        <a:rPr lang="en-US" i="1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55,000 </a:t>
                      </a:r>
                      <a:r>
                        <a:rPr lang="en-US" i="1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428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Assets of City</a:t>
                      </a:r>
                      <a:r>
                        <a:rPr lang="en-US" baseline="0" dirty="0"/>
                        <a:t> Exchange Bank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22m </a:t>
                      </a:r>
                      <a:r>
                        <a:rPr lang="en-US" i="1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11m </a:t>
                      </a:r>
                      <a:r>
                        <a:rPr lang="en-US" i="1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9921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70107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3076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Takeways</a:t>
            </a:r>
            <a:r>
              <a:rPr lang="en-US" dirty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3000" dirty="0"/>
              <a:t>Lack of arable land and excellent sea access privileged trade and the</a:t>
            </a:r>
            <a:br>
              <a:rPr lang="en-US" sz="3000" dirty="0"/>
            </a:br>
            <a:r>
              <a:rPr lang="en-US" sz="3000" dirty="0"/>
              <a:t>development of a strong </a:t>
            </a:r>
            <a:br>
              <a:rPr lang="en-US" sz="3000" dirty="0"/>
            </a:br>
            <a:r>
              <a:rPr lang="en-US" sz="3000" dirty="0"/>
              <a:t>urban merchant class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3000" dirty="0"/>
              <a:t>Territory was subject to </a:t>
            </a:r>
            <a:br>
              <a:rPr lang="en-US" sz="3000" dirty="0"/>
            </a:br>
            <a:r>
              <a:rPr lang="en-US" sz="3000" dirty="0"/>
              <a:t>land grabs from all sides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3000" dirty="0"/>
              <a:t>17</a:t>
            </a:r>
            <a:r>
              <a:rPr lang="en-US" sz="3000" baseline="30000" dirty="0"/>
              <a:t>th</a:t>
            </a:r>
            <a:r>
              <a:rPr lang="en-US" sz="3000" dirty="0"/>
              <a:t> century “Golden Age” was apogee of Dutch wealth; since then it has been an economic backwater</a:t>
            </a:r>
          </a:p>
        </p:txBody>
      </p:sp>
      <p:pic>
        <p:nvPicPr>
          <p:cNvPr id="1026" name="Picture 2" descr="http://www.portcities.org.uk/london/upload/img_400/BHC0748.JPG">
            <a:extLst>
              <a:ext uri="{FF2B5EF4-FFF2-40B4-BE49-F238E27FC236}">
                <a16:creationId xmlns:a16="http://schemas.microsoft.com/office/drawing/2014/main" id="{23D6819B-2B17-4CFD-BB0E-1D1AA55D7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974" y="2166433"/>
            <a:ext cx="4022943" cy="243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625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lgium-lang-map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0800" y="152399"/>
            <a:ext cx="6378135" cy="652617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62F5DCF-FDB1-4345-9BF7-F10C7CB3017F}"/>
              </a:ext>
            </a:extLst>
          </p:cNvPr>
          <p:cNvSpPr txBox="1">
            <a:spLocks/>
          </p:cNvSpPr>
          <p:nvPr/>
        </p:nvSpPr>
        <p:spPr>
          <a:xfrm>
            <a:off x="175065" y="304800"/>
            <a:ext cx="2133600" cy="192349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Belgium</a:t>
            </a:r>
          </a:p>
        </p:txBody>
      </p:sp>
    </p:spTree>
    <p:extLst>
      <p:ext uri="{BB962C8B-B14F-4D97-AF65-F5344CB8AC3E}">
        <p14:creationId xmlns:p14="http://schemas.microsoft.com/office/powerpoint/2010/main" val="29986090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dirty="0"/>
              <a:t>Queen Wilhelmina with Princess Juliana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29520"/>
            <a:ext cx="3124200" cy="5399008"/>
          </a:xfrm>
        </p:spPr>
      </p:pic>
    </p:spTree>
    <p:extLst>
      <p:ext uri="{BB962C8B-B14F-4D97-AF65-F5344CB8AC3E}">
        <p14:creationId xmlns:p14="http://schemas.microsoft.com/office/powerpoint/2010/main" val="1900071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72000" cy="132556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Spijker</a:t>
            </a:r>
            <a:r>
              <a:rPr lang="en-US" dirty="0"/>
              <a:t> autos</a:t>
            </a:r>
            <a:br>
              <a:rPr lang="en-US" dirty="0"/>
            </a:br>
            <a:r>
              <a:rPr lang="en-US" dirty="0"/>
              <a:t>(now </a:t>
            </a:r>
            <a:r>
              <a:rPr lang="en-US" dirty="0" err="1"/>
              <a:t>Spyker</a:t>
            </a:r>
            <a:r>
              <a:rPr lang="en-US" dirty="0"/>
              <a:t>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1" t="15152" r="2017" b="15819"/>
          <a:stretch/>
        </p:blipFill>
        <p:spPr>
          <a:xfrm>
            <a:off x="266700" y="1828800"/>
            <a:ext cx="5105400" cy="3124200"/>
          </a:xfrm>
        </p:spPr>
      </p:pic>
      <p:pic>
        <p:nvPicPr>
          <p:cNvPr id="3076" name="Picture 4" descr="http://www.wiggersmastercars.nl/site/wp-content/uploads/2017/02/02spkykergallery.jpg">
            <a:extLst>
              <a:ext uri="{FF2B5EF4-FFF2-40B4-BE49-F238E27FC236}">
                <a16:creationId xmlns:a16="http://schemas.microsoft.com/office/drawing/2014/main" id="{157C7764-E5D3-458A-97B4-DECFA25FFF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35965" r="4000" b="20526"/>
          <a:stretch/>
        </p:blipFill>
        <p:spPr bwMode="auto">
          <a:xfrm>
            <a:off x="1676400" y="4724400"/>
            <a:ext cx="5638800" cy="198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wiggersmastercars.nl/site/wp-content/uploads/2017/02/05spkykergallery.jpg">
            <a:extLst>
              <a:ext uri="{FF2B5EF4-FFF2-40B4-BE49-F238E27FC236}">
                <a16:creationId xmlns:a16="http://schemas.microsoft.com/office/drawing/2014/main" id="{7B3C4690-7ECA-451B-8167-618F29D9FB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0" t="9226" r="4000" b="6415"/>
          <a:stretch/>
        </p:blipFill>
        <p:spPr bwMode="auto">
          <a:xfrm>
            <a:off x="5867400" y="2819400"/>
            <a:ext cx="3124200" cy="203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spijker auto">
            <a:extLst>
              <a:ext uri="{FF2B5EF4-FFF2-40B4-BE49-F238E27FC236}">
                <a16:creationId xmlns:a16="http://schemas.microsoft.com/office/drawing/2014/main" id="{AB94EE59-B1AA-4E72-B1AC-7793A306D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60726"/>
            <a:ext cx="378142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518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516" y="274638"/>
            <a:ext cx="4667484" cy="1935162"/>
          </a:xfrm>
        </p:spPr>
        <p:txBody>
          <a:bodyPr>
            <a:normAutofit/>
          </a:bodyPr>
          <a:lstStyle/>
          <a:p>
            <a:r>
              <a:rPr lang="en-US" sz="4000" dirty="0"/>
              <a:t>KLM, </a:t>
            </a:r>
            <a:br>
              <a:rPr lang="en-US" sz="4000" dirty="0"/>
            </a:br>
            <a:r>
              <a:rPr lang="en-US" sz="4000" dirty="0"/>
              <a:t>Royal Dutch Airlines,</a:t>
            </a:r>
            <a:br>
              <a:rPr lang="en-US" sz="4000" dirty="0"/>
            </a:br>
            <a:r>
              <a:rPr lang="en-US" sz="4000" dirty="0"/>
              <a:t>the national airline</a:t>
            </a:r>
          </a:p>
        </p:txBody>
      </p:sp>
      <p:pic>
        <p:nvPicPr>
          <p:cNvPr id="4098" name="Picture 2" descr="https://media3.ausbt.com.au/862,487-55b233d4af584ab4b0aa0a98767f2254-klm-boeing-787-9-920b.jpg">
            <a:extLst>
              <a:ext uri="{FF2B5EF4-FFF2-40B4-BE49-F238E27FC236}">
                <a16:creationId xmlns:a16="http://schemas.microsoft.com/office/drawing/2014/main" id="{C894D79C-E260-4809-98F3-F1CF0304DB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43"/>
          <a:stretch/>
        </p:blipFill>
        <p:spPr bwMode="auto">
          <a:xfrm>
            <a:off x="3619371" y="2514600"/>
            <a:ext cx="5244534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9" y="249586"/>
            <a:ext cx="4222517" cy="6333776"/>
          </a:xfrm>
        </p:spPr>
      </p:pic>
    </p:spTree>
    <p:extLst>
      <p:ext uri="{BB962C8B-B14F-4D97-AF65-F5344CB8AC3E}">
        <p14:creationId xmlns:p14="http://schemas.microsoft.com/office/powerpoint/2010/main" val="3961103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Rotterdam in ruins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10000"/>
                    </a14:imgEffect>
                    <a14:imgEffect>
                      <a14:brightnessContrast bright="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371600"/>
            <a:ext cx="6477000" cy="4757442"/>
          </a:xfrm>
        </p:spPr>
      </p:pic>
    </p:spTree>
    <p:extLst>
      <p:ext uri="{BB962C8B-B14F-4D97-AF65-F5344CB8AC3E}">
        <p14:creationId xmlns:p14="http://schemas.microsoft.com/office/powerpoint/2010/main" val="1010939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4000" dirty="0" err="1"/>
              <a:t>Stopera</a:t>
            </a:r>
            <a:r>
              <a:rPr lang="en-US" sz="4000" dirty="0"/>
              <a:t> (State Opera)</a:t>
            </a:r>
          </a:p>
        </p:txBody>
      </p:sp>
      <p:pic>
        <p:nvPicPr>
          <p:cNvPr id="5122" name="Picture 2" descr="Image result for stopera">
            <a:extLst>
              <a:ext uri="{FF2B5EF4-FFF2-40B4-BE49-F238E27FC236}">
                <a16:creationId xmlns:a16="http://schemas.microsoft.com/office/drawing/2014/main" id="{5C382A7D-7BE4-4100-92C4-8BA2A2468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143000"/>
            <a:ext cx="5486401" cy="308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" t="10263" r="5296" b="7239"/>
          <a:stretch/>
        </p:blipFill>
        <p:spPr>
          <a:xfrm>
            <a:off x="4267200" y="3522800"/>
            <a:ext cx="4648201" cy="3163358"/>
          </a:xfrm>
        </p:spPr>
      </p:pic>
    </p:spTree>
    <p:extLst>
      <p:ext uri="{BB962C8B-B14F-4D97-AF65-F5344CB8AC3E}">
        <p14:creationId xmlns:p14="http://schemas.microsoft.com/office/powerpoint/2010/main" val="22894172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Esnoga</a:t>
            </a:r>
            <a:r>
              <a:rPr lang="en-US" dirty="0"/>
              <a:t> and Jewish History Museum</a:t>
            </a:r>
          </a:p>
        </p:txBody>
      </p:sp>
      <p:pic>
        <p:nvPicPr>
          <p:cNvPr id="6148" name="Picture 4" descr="Image result for Esnoga and Jewish History Museum">
            <a:extLst>
              <a:ext uri="{FF2B5EF4-FFF2-40B4-BE49-F238E27FC236}">
                <a16:creationId xmlns:a16="http://schemas.microsoft.com/office/drawing/2014/main" id="{DA6B2565-53B0-4DF3-AB61-65DD3D926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81400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mage result for Esnoga and Jewish History Museum">
            <a:extLst>
              <a:ext uri="{FF2B5EF4-FFF2-40B4-BE49-F238E27FC236}">
                <a16:creationId xmlns:a16="http://schemas.microsoft.com/office/drawing/2014/main" id="{0F0B4C02-9638-4263-A66E-72DE102C6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19200"/>
            <a:ext cx="5962650" cy="275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FA8E36-F729-4B90-8F4C-5B6BF2BD5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240" y="4313076"/>
            <a:ext cx="4217115" cy="239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943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17B1A-41DB-47BD-BC61-F9A766EAE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444" y="304800"/>
            <a:ext cx="7772400" cy="917575"/>
          </a:xfrm>
        </p:spPr>
        <p:txBody>
          <a:bodyPr>
            <a:normAutofit/>
          </a:bodyPr>
          <a:lstStyle/>
          <a:p>
            <a:r>
              <a:rPr lang="en-US" sz="4000" dirty="0"/>
              <a:t>Dutch Decolonization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3F1337-2653-45F5-BF20-865CE55C61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1600200"/>
            <a:ext cx="7848600" cy="4648200"/>
          </a:xfrm>
        </p:spPr>
        <p:txBody>
          <a:bodyPr>
            <a:noAutofit/>
          </a:bodyPr>
          <a:lstStyle/>
          <a:p>
            <a:pPr marL="457200" indent="-457200" algn="l" fontAlgn="t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1956: Indonesia</a:t>
            </a:r>
          </a:p>
          <a:p>
            <a:pPr marL="457200" indent="-457200" algn="l" fontAlgn="t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1976: Suriname</a:t>
            </a:r>
          </a:p>
          <a:p>
            <a:pPr marL="457200" indent="-457200" algn="l" fontAlgn="t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1986: Aruba seceded from Dutch Antilles and became a country in the Dutch Kingdom</a:t>
            </a:r>
          </a:p>
          <a:p>
            <a:pPr marL="457200" indent="-457200" algn="l" fontAlgn="t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2010: Dutch Antilles were dissolved, and the new municipalities of Bonaire, Sint Eustatius, and Saba were established</a:t>
            </a:r>
          </a:p>
          <a:p>
            <a:pPr marL="457200" indent="-457200" algn="l" fontAlgn="t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2010: the new countries of Curacao and Sint Maarten were established   </a:t>
            </a:r>
          </a:p>
        </p:txBody>
      </p:sp>
    </p:spTree>
    <p:extLst>
      <p:ext uri="{BB962C8B-B14F-4D97-AF65-F5344CB8AC3E}">
        <p14:creationId xmlns:p14="http://schemas.microsoft.com/office/powerpoint/2010/main" val="32256300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FBF44-22F8-47F2-A225-778389424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74638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Immigration History to the Netherlands</a:t>
            </a:r>
          </a:p>
        </p:txBody>
      </p:sp>
      <p:pic>
        <p:nvPicPr>
          <p:cNvPr id="7170" name="Picture 2" descr="https://lh3.googleusercontent.com/-ZVks9SWpBVk/WztsRW8xEzI/AAAAAAAAJag/sWFesz8VaCYOXFuEte202DL3XDZTquaYgCL0BGAYYCw/h537/2018-07-03.png">
            <a:extLst>
              <a:ext uri="{FF2B5EF4-FFF2-40B4-BE49-F238E27FC236}">
                <a16:creationId xmlns:a16="http://schemas.microsoft.com/office/drawing/2014/main" id="{46025BEC-7AB4-4957-8000-86731266C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1295400"/>
            <a:ext cx="7219950" cy="511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594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199"/>
            <a:ext cx="8229600" cy="1859933"/>
          </a:xfrm>
        </p:spPr>
        <p:txBody>
          <a:bodyPr>
            <a:noAutofit/>
          </a:bodyPr>
          <a:lstStyle/>
          <a:p>
            <a:r>
              <a:rPr lang="en-US" sz="4000" dirty="0"/>
              <a:t>1000 years of </a:t>
            </a:r>
            <a:br>
              <a:rPr lang="en-US" sz="4000" dirty="0"/>
            </a:br>
            <a:r>
              <a:rPr lang="en-US" sz="4000" dirty="0"/>
              <a:t>Changing Borders</a:t>
            </a:r>
            <a:br>
              <a:rPr lang="en-US" sz="4000" dirty="0"/>
            </a:br>
            <a:r>
              <a:rPr lang="en-US" sz="4000" dirty="0"/>
              <a:t>in Europe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2B125F6-1FBA-4F2A-A851-6E2EDF519307}"/>
              </a:ext>
            </a:extLst>
          </p:cNvPr>
          <p:cNvSpPr txBox="1">
            <a:spLocks/>
          </p:cNvSpPr>
          <p:nvPr/>
        </p:nvSpPr>
        <p:spPr>
          <a:xfrm>
            <a:off x="3236976" y="2932176"/>
            <a:ext cx="4854606" cy="1685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hlinkClick r:id="rId2"/>
              </a:rPr>
              <a:t>https://www.youtube.com/watch?v=Iha3OS8ShYs</a:t>
            </a:r>
            <a:r>
              <a:rPr lang="en-US" sz="1600" dirty="0"/>
              <a:t> Animation of European Border changes over time</a:t>
            </a:r>
            <a:br>
              <a:rPr lang="en-US" sz="1600" dirty="0"/>
            </a:br>
            <a:r>
              <a:rPr lang="en-US" sz="1200" dirty="0"/>
              <a:t>runtime 3:23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62B054-8D6D-42BB-883B-EF74E1379A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" y="2899775"/>
            <a:ext cx="2743200" cy="15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94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6858000" cy="563562"/>
          </a:xfrm>
        </p:spPr>
        <p:txBody>
          <a:bodyPr>
            <a:normAutofit fontScale="90000"/>
          </a:bodyPr>
          <a:lstStyle/>
          <a:p>
            <a:r>
              <a:rPr lang="en-US" dirty="0"/>
              <a:t>Shifting Territorial Possession: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96962"/>
            <a:ext cx="8229600" cy="548640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3000" dirty="0"/>
              <a:t>Roman Empire (until ~400 AD)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3000" dirty="0"/>
              <a:t>Frankish invasion and control (400-800)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3000" dirty="0"/>
              <a:t>Holy Roman Empire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2600" dirty="0"/>
              <a:t>Frankish (800-1395)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2600" dirty="0"/>
              <a:t>Burgundian State (1395-1482)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2600" dirty="0"/>
              <a:t>Hapsburg Empire (1482-1556)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3000" dirty="0"/>
              <a:t>Kingdom of Spain (1556-1648) 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2600" dirty="0"/>
              <a:t>Dutch Revolt 1568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2600" dirty="0"/>
              <a:t>Eighty-Years War 1568-1648 (Treaty of Munster)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3000" dirty="0"/>
              <a:t>Republic of the United Netherlands (1579–1795)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3000" dirty="0"/>
              <a:t>Batavian Republic (1795-1806)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3000" dirty="0"/>
              <a:t>Part of First French Empire (1810-1813)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3000" dirty="0"/>
              <a:t>Restoration of the House of Orange (1813 to present)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2052" name="Picture 4" descr="Image result for house of orange">
            <a:extLst>
              <a:ext uri="{FF2B5EF4-FFF2-40B4-BE49-F238E27FC236}">
                <a16:creationId xmlns:a16="http://schemas.microsoft.com/office/drawing/2014/main" id="{6A3E75BB-7898-472E-AD50-53F3D374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9" r="12611" b="24737"/>
          <a:stretch/>
        </p:blipFill>
        <p:spPr bwMode="auto">
          <a:xfrm>
            <a:off x="5827126" y="2209800"/>
            <a:ext cx="3164474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house of orange">
            <a:extLst>
              <a:ext uri="{FF2B5EF4-FFF2-40B4-BE49-F238E27FC236}">
                <a16:creationId xmlns:a16="http://schemas.microsoft.com/office/drawing/2014/main" id="{B14D01C4-8798-4C26-8D14-B5DE0BB7E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954" y="99219"/>
            <a:ext cx="2033451" cy="223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4672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9AA29-824B-4D3F-900D-C9ED58847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 of show</a:t>
            </a:r>
          </a:p>
        </p:txBody>
      </p:sp>
    </p:spTree>
    <p:extLst>
      <p:ext uri="{BB962C8B-B14F-4D97-AF65-F5344CB8AC3E}">
        <p14:creationId xmlns:p14="http://schemas.microsoft.com/office/powerpoint/2010/main" val="22952474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Burgundian expansion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28800"/>
            <a:ext cx="8665376" cy="3505200"/>
          </a:xfrm>
        </p:spPr>
      </p:pic>
    </p:spTree>
    <p:extLst>
      <p:ext uri="{BB962C8B-B14F-4D97-AF65-F5344CB8AC3E}">
        <p14:creationId xmlns:p14="http://schemas.microsoft.com/office/powerpoint/2010/main" val="84049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12685"/>
            <a:ext cx="7467600" cy="56619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100" y="24217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Maximum extent of Roman Empire</a:t>
            </a:r>
          </a:p>
        </p:txBody>
      </p:sp>
    </p:spTree>
    <p:extLst>
      <p:ext uri="{BB962C8B-B14F-4D97-AF65-F5344CB8AC3E}">
        <p14:creationId xmlns:p14="http://schemas.microsoft.com/office/powerpoint/2010/main" val="3108883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/>
              <a:t>Expansion of Frankish control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90" y="1600200"/>
            <a:ext cx="7080219" cy="4525963"/>
          </a:xfrm>
        </p:spPr>
      </p:pic>
    </p:spTree>
    <p:extLst>
      <p:ext uri="{BB962C8B-B14F-4D97-AF65-F5344CB8AC3E}">
        <p14:creationId xmlns:p14="http://schemas.microsoft.com/office/powerpoint/2010/main" val="2110893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321007"/>
            <a:ext cx="6019800" cy="621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49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3200400" cy="2849562"/>
          </a:xfrm>
        </p:spPr>
        <p:txBody>
          <a:bodyPr>
            <a:normAutofit/>
          </a:bodyPr>
          <a:lstStyle/>
          <a:p>
            <a:r>
              <a:rPr lang="en-US" sz="4000" dirty="0"/>
              <a:t>Frankish </a:t>
            </a:r>
            <a:br>
              <a:rPr lang="en-US" sz="4000" dirty="0"/>
            </a:br>
            <a:r>
              <a:rPr lang="en-US" sz="4000" dirty="0"/>
              <a:t>Low Countries </a:t>
            </a:r>
            <a:br>
              <a:rPr lang="en-US" sz="4000" dirty="0"/>
            </a:br>
            <a:r>
              <a:rPr lang="en-US" sz="4000" dirty="0"/>
              <a:t>c. 1400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20000"/>
                    </a14:imgEffect>
                    <a14:imgEffect>
                      <a14:brightnessContrast bright="-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12775"/>
            <a:ext cx="5181600" cy="6632449"/>
          </a:xfrm>
        </p:spPr>
      </p:pic>
    </p:spTree>
    <p:extLst>
      <p:ext uri="{BB962C8B-B14F-4D97-AF65-F5344CB8AC3E}">
        <p14:creationId xmlns:p14="http://schemas.microsoft.com/office/powerpoint/2010/main" val="4044247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20000"/>
                    </a14:imgEffect>
                    <a14:imgEffect>
                      <a14:brightnessContrast bright="-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302" y="228600"/>
            <a:ext cx="6457300" cy="6400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8" y="1828800"/>
            <a:ext cx="2819401" cy="2743200"/>
          </a:xfrm>
          <a:gradFill>
            <a:gsLst>
              <a:gs pos="0">
                <a:schemeClr val="bg2">
                  <a:tint val="80000"/>
                  <a:satMod val="300000"/>
                </a:schemeClr>
              </a:gs>
              <a:gs pos="100000">
                <a:schemeClr val="bg2">
                  <a:shade val="30000"/>
                  <a:satMod val="20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>
            <a:normAutofit/>
          </a:bodyPr>
          <a:lstStyle/>
          <a:p>
            <a:r>
              <a:rPr lang="en-US" sz="4000" dirty="0"/>
              <a:t>Territories of the  Burgundian State</a:t>
            </a:r>
          </a:p>
        </p:txBody>
      </p:sp>
    </p:spTree>
    <p:extLst>
      <p:ext uri="{BB962C8B-B14F-4D97-AF65-F5344CB8AC3E}">
        <p14:creationId xmlns:p14="http://schemas.microsoft.com/office/powerpoint/2010/main" val="3971734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/>
              <a:t>Habsburg Empire c. 1700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10000"/>
                    </a14:imgEffect>
                    <a14:imgEffect>
                      <a14:brightnessContrast bright="-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7824910" cy="5516562"/>
          </a:xfr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5440995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21022</TotalTime>
  <Words>370</Words>
  <Application>Microsoft Office PowerPoint</Application>
  <PresentationFormat>On-screen Show (4:3)</PresentationFormat>
  <Paragraphs>94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Calibri</vt:lpstr>
      <vt:lpstr>Office Theme</vt:lpstr>
      <vt:lpstr>A Geopolitical and  Economic History   of the Netherlands</vt:lpstr>
      <vt:lpstr>Takeways:</vt:lpstr>
      <vt:lpstr>Shifting Territorial Possession:</vt:lpstr>
      <vt:lpstr>PowerPoint Presentation</vt:lpstr>
      <vt:lpstr>Expansion of Frankish control</vt:lpstr>
      <vt:lpstr>PowerPoint Presentation</vt:lpstr>
      <vt:lpstr>Frankish  Low Countries  c. 1400</vt:lpstr>
      <vt:lpstr>Territories of the  Burgundian State</vt:lpstr>
      <vt:lpstr>Habsburg Empire c. 1700</vt:lpstr>
      <vt:lpstr>Luther nails his 95 Theses to the Church door Igniting the flame of the Reformation: the split between the Catholic and Protestant churches</vt:lpstr>
      <vt:lpstr>Eighty-Years War</vt:lpstr>
      <vt:lpstr>The Iconoclastic Fury (Beeldenstorm)</vt:lpstr>
      <vt:lpstr>Union of Utrecht, 1579</vt:lpstr>
      <vt:lpstr>The Golden Age of the Netherlands</vt:lpstr>
      <vt:lpstr>Dutch Trading Companies</vt:lpstr>
      <vt:lpstr>The Dutch Empire</vt:lpstr>
      <vt:lpstr>Late 17th century decline of Amsterdam</vt:lpstr>
      <vt:lpstr>Continued decline in early 18th century</vt:lpstr>
      <vt:lpstr>Further decline of trade and wealth</vt:lpstr>
      <vt:lpstr>PowerPoint Presentation</vt:lpstr>
      <vt:lpstr>Queen Wilhelmina with Princess Juliana</vt:lpstr>
      <vt:lpstr>Spijker autos (now Spyker)</vt:lpstr>
      <vt:lpstr>KLM,  Royal Dutch Airlines, the national airline</vt:lpstr>
      <vt:lpstr>Rotterdam in ruins</vt:lpstr>
      <vt:lpstr>Stopera (State Opera)</vt:lpstr>
      <vt:lpstr>Esnoga and Jewish History Museum</vt:lpstr>
      <vt:lpstr>Dutch Decolonization</vt:lpstr>
      <vt:lpstr>Immigration History to the Netherlands</vt:lpstr>
      <vt:lpstr>1000 years of  Changing Borders in Europe</vt:lpstr>
      <vt:lpstr>End of show</vt:lpstr>
      <vt:lpstr>Burgundian expansion</vt:lpstr>
    </vt:vector>
  </TitlesOfParts>
  <Company>Framingham State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Population and Migration</dc:title>
  <dc:creator>Administrator</dc:creator>
  <cp:lastModifiedBy>brian@geographytrips.com</cp:lastModifiedBy>
  <cp:revision>118</cp:revision>
  <cp:lastPrinted>2012-10-04T12:12:59Z</cp:lastPrinted>
  <dcterms:created xsi:type="dcterms:W3CDTF">2008-09-23T03:12:50Z</dcterms:created>
  <dcterms:modified xsi:type="dcterms:W3CDTF">2018-07-06T22:32:47Z</dcterms:modified>
</cp:coreProperties>
</file>